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87" r:id="rId4"/>
    <p:sldId id="288" r:id="rId5"/>
    <p:sldId id="290" r:id="rId6"/>
    <p:sldId id="299" r:id="rId7"/>
    <p:sldId id="300" r:id="rId8"/>
    <p:sldId id="301" r:id="rId9"/>
    <p:sldId id="295" r:id="rId10"/>
    <p:sldId id="296" r:id="rId11"/>
    <p:sldId id="297" r:id="rId12"/>
    <p:sldId id="298" r:id="rId13"/>
    <p:sldId id="273" r:id="rId14"/>
    <p:sldId id="258" r:id="rId15"/>
    <p:sldId id="274" r:id="rId16"/>
    <p:sldId id="275" r:id="rId17"/>
    <p:sldId id="276" r:id="rId18"/>
    <p:sldId id="277" r:id="rId19"/>
    <p:sldId id="278" r:id="rId20"/>
    <p:sldId id="279" r:id="rId21"/>
    <p:sldId id="280" r:id="rId22"/>
    <p:sldId id="281" r:id="rId23"/>
    <p:sldId id="282" r:id="rId24"/>
    <p:sldId id="260" r:id="rId25"/>
    <p:sldId id="283" r:id="rId26"/>
    <p:sldId id="284" r:id="rId27"/>
    <p:sldId id="285" r:id="rId28"/>
    <p:sldId id="286" r:id="rId29"/>
    <p:sldId id="302" r:id="rId30"/>
    <p:sldId id="303" r:id="rId31"/>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0" d="100"/>
          <a:sy n="90" d="100"/>
        </p:scale>
        <p:origin x="-20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de-DE" smtClean="0"/>
              <a:t>Mastertitelformat bearbeiten</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en-US" dirty="0"/>
          </a:p>
        </p:txBody>
      </p:sp>
      <p:sp>
        <p:nvSpPr>
          <p:cNvPr id="7" name="Date Placeholder 6"/>
          <p:cNvSpPr>
            <a:spLocks noGrp="1"/>
          </p:cNvSpPr>
          <p:nvPr>
            <p:ph type="dt" sz="half" idx="10"/>
          </p:nvPr>
        </p:nvSpPr>
        <p:spPr/>
        <p:txBody>
          <a:bodyPr/>
          <a:lstStyle/>
          <a:p>
            <a:fld id="{9793EC49-2691-3A47-B400-D34F653BCB94}" type="datetimeFigureOut">
              <a:rPr lang="de-DE" smtClean="0"/>
              <a:t>17.12.14</a:t>
            </a:fld>
            <a:endParaRPr lang="de-DE"/>
          </a:p>
        </p:txBody>
      </p:sp>
      <p:sp>
        <p:nvSpPr>
          <p:cNvPr id="8" name="Slide Number Placeholder 7"/>
          <p:cNvSpPr>
            <a:spLocks noGrp="1"/>
          </p:cNvSpPr>
          <p:nvPr>
            <p:ph type="sldNum" sz="quarter" idx="11"/>
          </p:nvPr>
        </p:nvSpPr>
        <p:spPr/>
        <p:txBody>
          <a:bodyPr/>
          <a:lstStyle/>
          <a:p>
            <a:fld id="{EF235602-16BB-CD4D-9329-E9DFBEBD5942}" type="slidenum">
              <a:rPr lang="de-DE" smtClean="0"/>
              <a:t>‹Nr.›</a:t>
            </a:fld>
            <a:endParaRPr lang="de-DE"/>
          </a:p>
        </p:txBody>
      </p:sp>
      <p:sp>
        <p:nvSpPr>
          <p:cNvPr id="9" name="Footer Placeholder 8"/>
          <p:cNvSpPr>
            <a:spLocks noGrp="1"/>
          </p:cNvSpPr>
          <p:nvPr>
            <p:ph type="ftr" sz="quarter" idx="12"/>
          </p:nvPr>
        </p:nvSpPr>
        <p:spPr/>
        <p:txBody>
          <a:bodyPr/>
          <a:lstStyle/>
          <a:p>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10"/>
          </p:nvPr>
        </p:nvSpPr>
        <p:spPr/>
        <p:txBody>
          <a:bodyPr/>
          <a:lstStyle/>
          <a:p>
            <a:fld id="{9793EC49-2691-3A47-B400-D34F653BCB94}" type="datetimeFigureOut">
              <a:rPr lang="de-DE" smtClean="0"/>
              <a:t>17.12.14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e-DE" smtClean="0"/>
              <a:t>Mastertitelformat bearbeiten</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10"/>
          </p:nvPr>
        </p:nvSpPr>
        <p:spPr/>
        <p:txBody>
          <a:bodyPr/>
          <a:lstStyle/>
          <a:p>
            <a:fld id="{9793EC49-2691-3A47-B400-D34F653BCB94}" type="datetimeFigureOut">
              <a:rPr lang="de-DE" smtClean="0"/>
              <a:t>17.12.14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Date Placeholder 3"/>
          <p:cNvSpPr>
            <a:spLocks noGrp="1"/>
          </p:cNvSpPr>
          <p:nvPr>
            <p:ph type="dt" sz="half" idx="10"/>
          </p:nvPr>
        </p:nvSpPr>
        <p:spPr/>
        <p:txBody>
          <a:bodyPr/>
          <a:lstStyle/>
          <a:p>
            <a:fld id="{9793EC49-2691-3A47-B400-D34F653BCB94}" type="datetimeFigureOut">
              <a:rPr lang="de-DE" smtClean="0"/>
              <a:t>17.12.14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de-DE" smtClean="0"/>
              <a:t>Mastertitelformat bearbeiten</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Mastertextformat bearbeiten</a:t>
            </a:r>
          </a:p>
        </p:txBody>
      </p:sp>
      <p:sp>
        <p:nvSpPr>
          <p:cNvPr id="4" name="Date Placeholder 3"/>
          <p:cNvSpPr>
            <a:spLocks noGrp="1"/>
          </p:cNvSpPr>
          <p:nvPr>
            <p:ph type="dt" sz="half" idx="10"/>
          </p:nvPr>
        </p:nvSpPr>
        <p:spPr/>
        <p:txBody>
          <a:bodyPr/>
          <a:lstStyle/>
          <a:p>
            <a:fld id="{9793EC49-2691-3A47-B400-D34F653BCB94}" type="datetimeFigureOut">
              <a:rPr lang="de-DE" smtClean="0"/>
              <a:t>17.12.14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F235602-16BB-CD4D-9329-E9DFBEBD5942}" type="slidenum">
              <a:rPr lang="de-DE" smtClean="0"/>
              <a:t>‹Nr.›</a:t>
            </a:fld>
            <a:endParaRPr lang="de-DE"/>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5" name="Date Placeholder 4"/>
          <p:cNvSpPr>
            <a:spLocks noGrp="1"/>
          </p:cNvSpPr>
          <p:nvPr>
            <p:ph type="dt" sz="half" idx="10"/>
          </p:nvPr>
        </p:nvSpPr>
        <p:spPr/>
        <p:txBody>
          <a:bodyPr/>
          <a:lstStyle/>
          <a:p>
            <a:fld id="{9793EC49-2691-3A47-B400-D34F653BCB94}" type="datetimeFigureOut">
              <a:rPr lang="de-DE" smtClean="0"/>
              <a:t>17.12.14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F235602-16BB-CD4D-9329-E9DFBEBD5942}" type="slidenum">
              <a:rPr lang="de-DE" smtClean="0"/>
              <a:t>‹Nr.›</a:t>
            </a:fld>
            <a:endParaRPr lang="de-DE"/>
          </a:p>
        </p:txBody>
      </p:sp>
      <p:sp>
        <p:nvSpPr>
          <p:cNvPr id="9" name="Content Placeholder 8"/>
          <p:cNvSpPr>
            <a:spLocks noGrp="1"/>
          </p:cNvSpPr>
          <p:nvPr>
            <p:ph sz="quarter" idx="13"/>
          </p:nvPr>
        </p:nvSpPr>
        <p:spPr>
          <a:xfrm>
            <a:off x="365760" y="1600200"/>
            <a:ext cx="4041648" cy="4526280"/>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Mastertitelformat bearbeiten</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7" name="Date Placeholder 6"/>
          <p:cNvSpPr>
            <a:spLocks noGrp="1"/>
          </p:cNvSpPr>
          <p:nvPr>
            <p:ph type="dt" sz="half" idx="10"/>
          </p:nvPr>
        </p:nvSpPr>
        <p:spPr/>
        <p:txBody>
          <a:bodyPr/>
          <a:lstStyle/>
          <a:p>
            <a:fld id="{9793EC49-2691-3A47-B400-D34F653BCB94}" type="datetimeFigureOut">
              <a:rPr lang="de-DE" smtClean="0"/>
              <a:t>17.12.14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F235602-16BB-CD4D-9329-E9DFBEBD5942}" type="slidenum">
              <a:rPr lang="de-DE" smtClean="0"/>
              <a:t>‹Nr.›</a:t>
            </a:fld>
            <a:endParaRPr lang="de-DE"/>
          </a:p>
        </p:txBody>
      </p:sp>
      <p:sp>
        <p:nvSpPr>
          <p:cNvPr id="11" name="Content Placeholder 10"/>
          <p:cNvSpPr>
            <a:spLocks noGrp="1"/>
          </p:cNvSpPr>
          <p:nvPr>
            <p:ph sz="quarter" idx="13"/>
          </p:nvPr>
        </p:nvSpPr>
        <p:spPr>
          <a:xfrm>
            <a:off x="457200" y="2212848"/>
            <a:ext cx="4041648" cy="3913632"/>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Date Placeholder 2"/>
          <p:cNvSpPr>
            <a:spLocks noGrp="1"/>
          </p:cNvSpPr>
          <p:nvPr>
            <p:ph type="dt" sz="half" idx="10"/>
          </p:nvPr>
        </p:nvSpPr>
        <p:spPr/>
        <p:txBody>
          <a:bodyPr/>
          <a:lstStyle/>
          <a:p>
            <a:fld id="{9793EC49-2691-3A47-B400-D34F653BCB94}" type="datetimeFigureOut">
              <a:rPr lang="de-DE" smtClean="0"/>
              <a:t>17.12.14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93EC49-2691-3A47-B400-D34F653BCB94}" type="datetimeFigureOut">
              <a:rPr lang="de-DE" smtClean="0"/>
              <a:t>17.12.14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de-DE" smtClean="0"/>
              <a:t>Mastertitelformat bearbeiten</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e Placeholder 4"/>
          <p:cNvSpPr>
            <a:spLocks noGrp="1"/>
          </p:cNvSpPr>
          <p:nvPr>
            <p:ph type="dt" sz="half" idx="10"/>
          </p:nvPr>
        </p:nvSpPr>
        <p:spPr/>
        <p:txBody>
          <a:bodyPr/>
          <a:lstStyle/>
          <a:p>
            <a:fld id="{9793EC49-2691-3A47-B400-D34F653BCB94}" type="datetimeFigureOut">
              <a:rPr lang="de-DE" smtClean="0"/>
              <a:t>17.12.14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de-DE" smtClean="0"/>
              <a:t>Mastertitelformat bearbeiten</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auf Platzhalter ziehen oder durch Klicken auf Symbol hinzufügen</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e Placeholder 4"/>
          <p:cNvSpPr>
            <a:spLocks noGrp="1"/>
          </p:cNvSpPr>
          <p:nvPr>
            <p:ph type="dt" sz="half" idx="10"/>
          </p:nvPr>
        </p:nvSpPr>
        <p:spPr/>
        <p:txBody>
          <a:bodyPr/>
          <a:lstStyle/>
          <a:p>
            <a:fld id="{9793EC49-2691-3A47-B400-D34F653BCB94}" type="datetimeFigureOut">
              <a:rPr lang="de-DE" smtClean="0"/>
              <a:t>17.12.14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de-DE" smtClean="0"/>
              <a:t>Mastertitelformat bearbeiten</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9793EC49-2691-3A47-B400-D34F653BCB94}" type="datetimeFigureOut">
              <a:rPr lang="de-DE" smtClean="0"/>
              <a:t>17.12.14</a:t>
            </a:fld>
            <a:endParaRPr lang="de-DE"/>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de-DE"/>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EF235602-16BB-CD4D-9329-E9DFBEBD5942}" type="slidenum">
              <a:rPr lang="de-DE" smtClean="0"/>
              <a:t>‹Nr.›</a:t>
            </a:fld>
            <a:endParaRPr lang="de-DE"/>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8.jpeg"/><Relationship Id="rId5"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9.png"/><Relationship Id="rId5" Type="http://schemas.openxmlformats.org/officeDocument/2006/relationships/image" Target="../media/image10.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9.png"/><Relationship Id="rId5" Type="http://schemas.openxmlformats.org/officeDocument/2006/relationships/image" Target="../media/image11.jpeg"/><Relationship Id="rId6"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9.png"/><Relationship Id="rId5" Type="http://schemas.openxmlformats.org/officeDocument/2006/relationships/image" Target="../media/image12.jpeg"/><Relationship Id="rId6"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9.png"/><Relationship Id="rId5" Type="http://schemas.openxmlformats.org/officeDocument/2006/relationships/image" Target="../media/image13.jpeg"/><Relationship Id="rId6"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9.png"/><Relationship Id="rId5" Type="http://schemas.openxmlformats.org/officeDocument/2006/relationships/image" Target="../media/image14.jpeg"/><Relationship Id="rId6" Type="http://schemas.microsoft.com/office/2007/relationships/hdphoto" Target="../media/hdphoto12.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9.png"/><Relationship Id="rId5" Type="http://schemas.openxmlformats.org/officeDocument/2006/relationships/image" Target="../media/image15.jpeg"/><Relationship Id="rId6" Type="http://schemas.microsoft.com/office/2007/relationships/hdphoto" Target="../media/hdphoto13.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7.jpeg"/><Relationship Id="rId7" Type="http://schemas.microsoft.com/office/2007/relationships/hdphoto" Target="../media/hdphoto15.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8.jpeg"/><Relationship Id="rId7"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9.jpeg"/><Relationship Id="rId7" Type="http://schemas.microsoft.com/office/2007/relationships/hdphoto" Target="../media/hdphoto17.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1" Type="http://schemas.openxmlformats.org/officeDocument/2006/relationships/hyperlink" Target="http://creativecommons.org/licenses/by/1" TargetMode="External"/><Relationship Id="rId12" Type="http://schemas.openxmlformats.org/officeDocument/2006/relationships/hyperlink" Target="http://www.blendswap.com/blends/view/60795" TargetMode="External"/><Relationship Id="rId13" Type="http://schemas.openxmlformats.org/officeDocument/2006/relationships/hyperlink" Target="http://www.blendswap.com/blends/view/69811" TargetMode="External"/><Relationship Id="rId14" Type="http://schemas.openxmlformats.org/officeDocument/2006/relationships/hyperlink" Target="http://www.blendswap.com/blends/view/24800" TargetMode="External"/><Relationship Id="rId15" Type="http://schemas.openxmlformats.org/officeDocument/2006/relationships/hyperlink" Target="http://www.blendswap.com/blends/view/68999" TargetMode="External"/><Relationship Id="rId16" Type="http://schemas.openxmlformats.org/officeDocument/2006/relationships/image" Target="../media/image3.png"/><Relationship Id="rId1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hyperlink" Target="http://www.blendswap.com/blends/view/75595" TargetMode="External"/><Relationship Id="rId3" Type="http://schemas.openxmlformats.org/officeDocument/2006/relationships/hyperlink" Target="http://www.blendswap.com/blends/view/52144" TargetMode="External"/><Relationship Id="rId4" Type="http://schemas.openxmlformats.org/officeDocument/2006/relationships/hyperlink" Target="http://www.blendswap.com/blends/view/71640" TargetMode="External"/><Relationship Id="rId5" Type="http://schemas.openxmlformats.org/officeDocument/2006/relationships/hyperlink" Target="http://www.blendswap.com/blends/view/75469" TargetMode="External"/><Relationship Id="rId6" Type="http://schemas.openxmlformats.org/officeDocument/2006/relationships/hyperlink" Target="http://www.blendswap.com/blends/view/15228" TargetMode="External"/><Relationship Id="rId7" Type="http://schemas.openxmlformats.org/officeDocument/2006/relationships/hyperlink" Target="http://www.blendswap.com/blends/view/69621" TargetMode="External"/><Relationship Id="rId8" Type="http://schemas.openxmlformats.org/officeDocument/2006/relationships/hyperlink" Target="http://www.blendswap.com/blends/view/7158" TargetMode="External"/><Relationship Id="rId9" Type="http://schemas.openxmlformats.org/officeDocument/2006/relationships/hyperlink" Target="http://www.blendswap.com/blends/view/43078" TargetMode="External"/><Relationship Id="rId10" Type="http://schemas.openxmlformats.org/officeDocument/2006/relationships/hyperlink" Target="http://www.blendswap.com/blends/view/141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hyperlink" Target="https://www.youtube.com/watch?v=lRSw6twD3aM&amp;feature=youtu.be" TargetMode="External"/></Relationships>
</file>

<file path=ppt/slides/_rels/slide30.xml.rels><?xml version="1.0" encoding="UTF-8" standalone="yes"?>
<Relationships xmlns="http://schemas.openxmlformats.org/package/2006/relationships"><Relationship Id="rId11" Type="http://schemas.openxmlformats.org/officeDocument/2006/relationships/hyperlink" Target="http://www.bildburg.de/texturen/stein/dachziegeln/dachziegeltextur.html" TargetMode="External"/><Relationship Id="rId12" Type="http://schemas.openxmlformats.org/officeDocument/2006/relationships/image" Target="../media/image3.png"/><Relationship Id="rId13"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hyperlink" Target="http://www.torange.us/photo/16/13/Sunset-Gradient-1357918076_75.jpg" TargetMode="External"/><Relationship Id="rId3" Type="http://schemas.openxmlformats.org/officeDocument/2006/relationships/hyperlink" Target="http://static-2.nexusmods.com/15/mods/110/images/30164-1-1358619554.jpg" TargetMode="External"/><Relationship Id="rId4" Type="http://schemas.openxmlformats.org/officeDocument/2006/relationships/hyperlink" Target="http://old.zfx.info/Data/Tutorials/Krishty/Sterne/0_opening.png" TargetMode="External"/><Relationship Id="rId5" Type="http://schemas.openxmlformats.org/officeDocument/2006/relationships/hyperlink" Target="http://images.fineartamerica.com/images-medium-large/dusky-pink-sky-jt-images.jpg" TargetMode="External"/><Relationship Id="rId6" Type="http://schemas.openxmlformats.org/officeDocument/2006/relationships/hyperlink" Target="http://www.790thezone.com/Pics/bg/Seamless-Grass-Texture.jpg" TargetMode="External"/><Relationship Id="rId7" Type="http://schemas.openxmlformats.org/officeDocument/2006/relationships/hyperlink" Target="http://fc06.deviantart.net/fs70/i/2011/319/3/4/seamless_beach_sand_texture_by_hhh316-d4gc86s.jpg" TargetMode="External"/><Relationship Id="rId8" Type="http://schemas.openxmlformats.org/officeDocument/2006/relationships/hyperlink" Target="http://thumbs.gograph.com/gg65367469.jpg" TargetMode="External"/><Relationship Id="rId9" Type="http://schemas.openxmlformats.org/officeDocument/2006/relationships/hyperlink" Target="http://www.aoaforums.com/forum/attachments/digital-image-photo-video-audio-editing/26118d1348160247-camoflage-seamless-texture-maps-free-use-rock_mixed_4096.jpg" TargetMode="External"/><Relationship Id="rId10" Type="http://schemas.openxmlformats.org/officeDocument/2006/relationships/hyperlink" Target="http://www.tewes-grafik.de/texturen/ziegel_1.jp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daleks-th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784" y="609601"/>
            <a:ext cx="4911636" cy="3516732"/>
          </a:xfrm>
          <a:prstGeom prst="rect">
            <a:avLst/>
          </a:prstGeom>
        </p:spPr>
      </p:pic>
      <p:sp>
        <p:nvSpPr>
          <p:cNvPr id="2" name="Titel 1"/>
          <p:cNvSpPr>
            <a:spLocks noGrp="1"/>
          </p:cNvSpPr>
          <p:nvPr>
            <p:ph type="ctrTitle"/>
          </p:nvPr>
        </p:nvSpPr>
        <p:spPr/>
        <p:txBody>
          <a:bodyPr/>
          <a:lstStyle/>
          <a:p>
            <a:r>
              <a:rPr lang="de-DE" dirty="0" err="1" smtClean="0">
                <a:latin typeface="Doctor Who Regular"/>
                <a:cs typeface="Doctor Who Regular"/>
              </a:rPr>
              <a:t>Exterminate</a:t>
            </a:r>
            <a:r>
              <a:rPr lang="de-DE" dirty="0" smtClean="0">
                <a:latin typeface="Doctor Who Regular"/>
                <a:cs typeface="Doctor Who Regular"/>
              </a:rPr>
              <a:t>!</a:t>
            </a:r>
            <a:endParaRPr lang="de-DE" dirty="0">
              <a:latin typeface="Doctor Who Regular"/>
              <a:cs typeface="Doctor Who Regular"/>
            </a:endParaRPr>
          </a:p>
        </p:txBody>
      </p:sp>
      <p:sp>
        <p:nvSpPr>
          <p:cNvPr id="3" name="Untertitel 2"/>
          <p:cNvSpPr>
            <a:spLocks noGrp="1"/>
          </p:cNvSpPr>
          <p:nvPr>
            <p:ph type="subTitle" idx="1"/>
          </p:nvPr>
        </p:nvSpPr>
        <p:spPr/>
        <p:txBody>
          <a:bodyPr/>
          <a:lstStyle/>
          <a:p>
            <a:r>
              <a:rPr lang="de-DE" dirty="0" err="1" smtClean="0"/>
              <a:t>Why</a:t>
            </a:r>
            <a:r>
              <a:rPr lang="de-DE" dirty="0" smtClean="0"/>
              <a:t> do </a:t>
            </a:r>
            <a:r>
              <a:rPr lang="de-DE" dirty="0" err="1" smtClean="0"/>
              <a:t>the</a:t>
            </a:r>
            <a:r>
              <a:rPr lang="de-DE" dirty="0" smtClean="0"/>
              <a:t> Daleks </a:t>
            </a:r>
            <a:r>
              <a:rPr lang="de-DE" dirty="0" err="1" smtClean="0"/>
              <a:t>hate</a:t>
            </a:r>
            <a:r>
              <a:rPr lang="de-DE" dirty="0" smtClean="0"/>
              <a:t> </a:t>
            </a:r>
            <a:r>
              <a:rPr lang="de-DE" dirty="0" err="1" smtClean="0"/>
              <a:t>the</a:t>
            </a:r>
            <a:r>
              <a:rPr lang="de-DE" dirty="0" smtClean="0"/>
              <a:t> Doctor?</a:t>
            </a:r>
            <a:endParaRPr lang="de-DE" dirty="0"/>
          </a:p>
        </p:txBody>
      </p:sp>
      <p:sp>
        <p:nvSpPr>
          <p:cNvPr id="5" name="Untertitel 2"/>
          <p:cNvSpPr txBox="1">
            <a:spLocks/>
          </p:cNvSpPr>
          <p:nvPr/>
        </p:nvSpPr>
        <p:spPr>
          <a:xfrm>
            <a:off x="2647066" y="6404080"/>
            <a:ext cx="6496934" cy="4539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r>
              <a:rPr lang="de-DE" sz="1400" dirty="0" smtClean="0">
                <a:solidFill>
                  <a:schemeClr val="tx1"/>
                </a:solidFill>
              </a:rPr>
              <a:t>Gruppe 11: Elif </a:t>
            </a:r>
            <a:r>
              <a:rPr lang="de-DE" sz="1400" dirty="0" smtClean="0">
                <a:solidFill>
                  <a:schemeClr val="tx1"/>
                </a:solidFill>
              </a:rPr>
              <a:t>Atmaca, Janine Lemke, Sonia Perunneparampil</a:t>
            </a:r>
          </a:p>
          <a:p>
            <a:endParaRPr lang="de-DE" dirty="0"/>
          </a:p>
        </p:txBody>
      </p:sp>
    </p:spTree>
    <p:extLst>
      <p:ext uri="{BB962C8B-B14F-4D97-AF65-F5344CB8AC3E}">
        <p14:creationId xmlns:p14="http://schemas.microsoft.com/office/powerpoint/2010/main" val="63333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626098"/>
            <a:ext cx="8229600" cy="1600200"/>
          </a:xfrm>
        </p:spPr>
        <p:txBody>
          <a:bodyPr/>
          <a:lstStyle/>
          <a:p>
            <a:r>
              <a:rPr lang="de-DE" sz="6600" dirty="0" smtClean="0">
                <a:latin typeface="Doctor Who Regular"/>
                <a:cs typeface="Doctor Who Regular"/>
              </a:rPr>
              <a:t>Realer Zeitplan</a:t>
            </a:r>
            <a:endParaRPr lang="de-DE" sz="6600" dirty="0">
              <a:latin typeface="Doctor Who Regular"/>
              <a:cs typeface="Doctor Who Regular"/>
            </a:endParaRPr>
          </a:p>
        </p:txBody>
      </p:sp>
      <p:sp>
        <p:nvSpPr>
          <p:cNvPr id="3" name="Inhaltsplatzhalter 2"/>
          <p:cNvSpPr>
            <a:spLocks noGrp="1"/>
          </p:cNvSpPr>
          <p:nvPr>
            <p:ph idx="1"/>
          </p:nvPr>
        </p:nvSpPr>
        <p:spPr/>
        <p:txBody>
          <a:bodyPr>
            <a:normAutofit/>
          </a:bodyPr>
          <a:lstStyle/>
          <a:p>
            <a:endParaRPr lang="de-DE" dirty="0">
              <a:latin typeface="OCR A Std"/>
              <a:cs typeface="OCR A Std"/>
            </a:endParaRPr>
          </a:p>
        </p:txBody>
      </p:sp>
      <p:graphicFrame>
        <p:nvGraphicFramePr>
          <p:cNvPr id="7" name="Tabelle 6"/>
          <p:cNvGraphicFramePr>
            <a:graphicFrameLocks noGrp="1"/>
          </p:cNvGraphicFramePr>
          <p:nvPr>
            <p:extLst>
              <p:ext uri="{D42A27DB-BD31-4B8C-83A1-F6EECF244321}">
                <p14:modId xmlns:p14="http://schemas.microsoft.com/office/powerpoint/2010/main" val="1318046065"/>
              </p:ext>
            </p:extLst>
          </p:nvPr>
        </p:nvGraphicFramePr>
        <p:xfrm>
          <a:off x="0" y="831051"/>
          <a:ext cx="9144000" cy="6209043"/>
        </p:xfrm>
        <a:graphic>
          <a:graphicData uri="http://schemas.openxmlformats.org/drawingml/2006/table">
            <a:tbl>
              <a:tblPr firstRow="1" bandRow="1">
                <a:tableStyleId>{793D81CF-94F2-401A-BA57-92F5A7B2D0C5}</a:tableStyleId>
              </a:tblPr>
              <a:tblGrid>
                <a:gridCol w="1020277"/>
                <a:gridCol w="1346866"/>
                <a:gridCol w="6776857"/>
              </a:tblGrid>
              <a:tr h="295924">
                <a:tc>
                  <a:txBody>
                    <a:bodyPr/>
                    <a:lstStyle/>
                    <a:p>
                      <a:r>
                        <a:rPr lang="de-DE" sz="1300" dirty="0" smtClean="0">
                          <a:latin typeface="Century Gothic"/>
                          <a:cs typeface="Century Gothic"/>
                        </a:rPr>
                        <a:t>Datum</a:t>
                      </a:r>
                      <a:endParaRPr lang="de-DE" sz="1300" dirty="0">
                        <a:latin typeface="Century Gothic"/>
                        <a:cs typeface="Century Gothic"/>
                      </a:endParaRPr>
                    </a:p>
                  </a:txBody>
                  <a:tcPr>
                    <a:solidFill>
                      <a:srgbClr val="000080"/>
                    </a:solidFill>
                  </a:tcPr>
                </a:tc>
                <a:tc>
                  <a:txBody>
                    <a:bodyPr/>
                    <a:lstStyle/>
                    <a:p>
                      <a:r>
                        <a:rPr lang="de-DE" sz="1300" dirty="0" smtClean="0">
                          <a:latin typeface="Century Gothic"/>
                          <a:cs typeface="Century Gothic"/>
                        </a:rPr>
                        <a:t>Name</a:t>
                      </a:r>
                      <a:endParaRPr lang="de-DE" sz="1300" dirty="0">
                        <a:latin typeface="Century Gothic"/>
                        <a:cs typeface="Century Gothic"/>
                      </a:endParaRPr>
                    </a:p>
                  </a:txBody>
                  <a:tcPr>
                    <a:solidFill>
                      <a:srgbClr val="000080"/>
                    </a:solidFill>
                  </a:tcPr>
                </a:tc>
                <a:tc>
                  <a:txBody>
                    <a:bodyPr/>
                    <a:lstStyle/>
                    <a:p>
                      <a:r>
                        <a:rPr lang="de-DE" sz="1300" dirty="0" smtClean="0">
                          <a:latin typeface="Century Gothic"/>
                          <a:cs typeface="Century Gothic"/>
                        </a:rPr>
                        <a:t>Beschreibung</a:t>
                      </a:r>
                      <a:endParaRPr lang="de-DE" sz="1300" dirty="0">
                        <a:latin typeface="Century Gothic"/>
                        <a:cs typeface="Century Gothic"/>
                      </a:endParaRPr>
                    </a:p>
                  </a:txBody>
                  <a:tcPr>
                    <a:solidFill>
                      <a:srgbClr val="000080"/>
                    </a:solidFill>
                  </a:tcPr>
                </a:tc>
              </a:tr>
              <a:tr h="1758982">
                <a:tc>
                  <a:txBody>
                    <a:bodyPr/>
                    <a:lstStyle/>
                    <a:p>
                      <a:r>
                        <a:rPr lang="de-DE" sz="1300" baseline="0" dirty="0" smtClean="0">
                          <a:latin typeface="Century Gothic"/>
                          <a:cs typeface="Century Gothic"/>
                        </a:rPr>
                        <a:t>26.11.2014</a:t>
                      </a:r>
                      <a:endParaRPr lang="de-DE" sz="1300" dirty="0">
                        <a:latin typeface="Century Gothic"/>
                        <a:cs typeface="Century Gothic"/>
                      </a:endParaRPr>
                    </a:p>
                  </a:txBody>
                  <a:tcPr/>
                </a:tc>
                <a:tc>
                  <a:txBody>
                    <a:bodyPr/>
                    <a:lstStyle/>
                    <a:p>
                      <a:r>
                        <a:rPr lang="de-DE" sz="1300" baseline="0" dirty="0" smtClean="0">
                          <a:latin typeface="Century Gothic"/>
                          <a:cs typeface="Century Gothic"/>
                        </a:rPr>
                        <a:t>Grundelemente</a:t>
                      </a:r>
                      <a:endParaRPr lang="de-DE" sz="1300" dirty="0">
                        <a:latin typeface="Century Gothic"/>
                        <a:cs typeface="Century Gothic"/>
                      </a:endParaRPr>
                    </a:p>
                  </a:txBody>
                  <a:tcPr/>
                </a:tc>
                <a:tc>
                  <a:txBody>
                    <a:bodyPr/>
                    <a:lstStyle/>
                    <a:p>
                      <a:pPr marL="285750" indent="-285750">
                        <a:buFont typeface="Arial" panose="020B0604020202020204" pitchFamily="34" charset="0"/>
                        <a:buChar char="•"/>
                      </a:pPr>
                      <a:r>
                        <a:rPr lang="de-DE" sz="1300" baseline="0" dirty="0" smtClean="0">
                          <a:solidFill>
                            <a:schemeClr val="accent5"/>
                          </a:solidFill>
                          <a:latin typeface="Century Gothic"/>
                          <a:cs typeface="Century Gothic"/>
                        </a:rPr>
                        <a:t>Storyboard</a:t>
                      </a:r>
                    </a:p>
                    <a:p>
                      <a:pPr marL="285750" indent="-285750">
                        <a:buFont typeface="Wingdings" charset="2"/>
                        <a:buChar char="Ø"/>
                      </a:pPr>
                      <a:r>
                        <a:rPr lang="de-DE" sz="1300" baseline="0" dirty="0" smtClean="0">
                          <a:solidFill>
                            <a:schemeClr val="accent5"/>
                          </a:solidFill>
                          <a:latin typeface="Century Gothic"/>
                          <a:cs typeface="Century Gothic"/>
                        </a:rPr>
                        <a:t>Story (alle)</a:t>
                      </a:r>
                    </a:p>
                    <a:p>
                      <a:pPr marL="285750" indent="-285750">
                        <a:buFont typeface="Wingdings" charset="2"/>
                        <a:buChar char="Ø"/>
                      </a:pPr>
                      <a:r>
                        <a:rPr lang="de-DE" sz="1300" baseline="0" dirty="0" smtClean="0">
                          <a:solidFill>
                            <a:schemeClr val="accent5"/>
                          </a:solidFill>
                          <a:latin typeface="Century Gothic"/>
                          <a:cs typeface="Century Gothic"/>
                        </a:rPr>
                        <a:t>Skizze (Sonia)</a:t>
                      </a:r>
                    </a:p>
                    <a:p>
                      <a:pPr marL="285750" indent="-285750">
                        <a:buFont typeface="Wingdings" charset="2"/>
                        <a:buChar char="Ø"/>
                      </a:pPr>
                      <a:r>
                        <a:rPr lang="de-DE" sz="1300" baseline="0" dirty="0" smtClean="0">
                          <a:solidFill>
                            <a:schemeClr val="accent5"/>
                          </a:solidFill>
                          <a:latin typeface="Century Gothic"/>
                          <a:cs typeface="Century Gothic"/>
                        </a:rPr>
                        <a:t>Video (alle)</a:t>
                      </a:r>
                    </a:p>
                    <a:p>
                      <a:pPr marL="285750" indent="-285750">
                        <a:buFont typeface="Arial" panose="020B0604020202020204" pitchFamily="34" charset="0"/>
                        <a:buChar char="•"/>
                      </a:pPr>
                      <a:r>
                        <a:rPr lang="de-DE" sz="1300" baseline="0" dirty="0" smtClean="0">
                          <a:solidFill>
                            <a:schemeClr val="accent5"/>
                          </a:solidFill>
                          <a:latin typeface="Century Gothic"/>
                          <a:cs typeface="Century Gothic"/>
                        </a:rPr>
                        <a:t>Erste Versionen der 3D-Objekte</a:t>
                      </a:r>
                    </a:p>
                    <a:p>
                      <a:pPr marL="285750" indent="-285750">
                        <a:buFont typeface="Wingdings" charset="2"/>
                        <a:buChar char="Ø"/>
                      </a:pPr>
                      <a:r>
                        <a:rPr lang="de-DE" sz="1300" baseline="0" dirty="0" smtClean="0">
                          <a:solidFill>
                            <a:schemeClr val="accent5"/>
                          </a:solidFill>
                          <a:latin typeface="Century Gothic"/>
                          <a:cs typeface="Century Gothic"/>
                        </a:rPr>
                        <a:t>Tardis (Sonia)</a:t>
                      </a:r>
                    </a:p>
                    <a:p>
                      <a:pPr marL="285750" indent="-285750">
                        <a:buFont typeface="Wingdings" charset="2"/>
                        <a:buChar char="Ø"/>
                      </a:pPr>
                      <a:r>
                        <a:rPr lang="de-DE" sz="1300" baseline="0" dirty="0" smtClean="0">
                          <a:solidFill>
                            <a:schemeClr val="accent5"/>
                          </a:solidFill>
                          <a:latin typeface="Century Gothic"/>
                          <a:cs typeface="Century Gothic"/>
                        </a:rPr>
                        <a:t>Dalek (Elif)</a:t>
                      </a:r>
                    </a:p>
                    <a:p>
                      <a:pPr marL="285750" indent="-285750">
                        <a:buFont typeface="Wingdings" charset="2"/>
                        <a:buChar char="Ø"/>
                      </a:pPr>
                      <a:r>
                        <a:rPr lang="de-DE" sz="1300" baseline="0" dirty="0" smtClean="0">
                          <a:solidFill>
                            <a:schemeClr val="accent5"/>
                          </a:solidFill>
                          <a:latin typeface="Century Gothic"/>
                          <a:cs typeface="Century Gothic"/>
                        </a:rPr>
                        <a:t>Blume (Janine)</a:t>
                      </a:r>
                    </a:p>
                    <a:p>
                      <a:pPr marL="171450" indent="-171450">
                        <a:buFont typeface="Arial"/>
                        <a:buChar char="•"/>
                      </a:pPr>
                      <a:r>
                        <a:rPr lang="de-DE" sz="1300" baseline="0" dirty="0" smtClean="0">
                          <a:solidFill>
                            <a:schemeClr val="accent5"/>
                          </a:solidFill>
                          <a:latin typeface="Century Gothic"/>
                          <a:cs typeface="Century Gothic"/>
                        </a:rPr>
                        <a:t>Planungspräsentation (alle)</a:t>
                      </a:r>
                    </a:p>
                  </a:txBody>
                  <a:tcPr/>
                </a:tc>
              </a:tr>
              <a:tr h="2129294">
                <a:tc>
                  <a:txBody>
                    <a:bodyPr/>
                    <a:lstStyle/>
                    <a:p>
                      <a:r>
                        <a:rPr lang="de-DE" sz="1300" dirty="0" smtClean="0">
                          <a:latin typeface="Century Gothic"/>
                          <a:cs typeface="Century Gothic"/>
                        </a:rPr>
                        <a:t>03.12.2014</a:t>
                      </a:r>
                      <a:endParaRPr lang="de-DE" sz="1300" dirty="0">
                        <a:latin typeface="Century Gothic"/>
                        <a:cs typeface="Century Gothic"/>
                      </a:endParaRPr>
                    </a:p>
                  </a:txBody>
                  <a:tcPr/>
                </a:tc>
                <a:tc>
                  <a:txBody>
                    <a:bodyPr/>
                    <a:lstStyle/>
                    <a:p>
                      <a:r>
                        <a:rPr lang="de-DE" sz="1300" dirty="0" smtClean="0">
                          <a:latin typeface="Century Gothic"/>
                          <a:cs typeface="Century Gothic"/>
                        </a:rPr>
                        <a:t>Rohfassung</a:t>
                      </a:r>
                    </a:p>
                  </a:txBody>
                  <a:tcPr/>
                </a:tc>
                <a:tc>
                  <a:txBody>
                    <a:bodyPr/>
                    <a:lstStyle/>
                    <a:p>
                      <a:pPr marL="285750" indent="-285750">
                        <a:buFont typeface="Arial" panose="020B0604020202020204" pitchFamily="34" charset="0"/>
                        <a:buChar char="•"/>
                      </a:pPr>
                      <a:r>
                        <a:rPr lang="de-DE" sz="1300" dirty="0" smtClean="0">
                          <a:solidFill>
                            <a:srgbClr val="63891F"/>
                          </a:solidFill>
                          <a:latin typeface="Century Gothic"/>
                          <a:cs typeface="Century Gothic"/>
                        </a:rPr>
                        <a:t>Texturen (alle)</a:t>
                      </a:r>
                    </a:p>
                    <a:p>
                      <a:pPr marL="285750" indent="-285750">
                        <a:buFont typeface="Arial" panose="020B0604020202020204" pitchFamily="34" charset="0"/>
                        <a:buChar char="•"/>
                      </a:pPr>
                      <a:r>
                        <a:rPr lang="de-DE" sz="1300" dirty="0" smtClean="0">
                          <a:solidFill>
                            <a:srgbClr val="FF0000"/>
                          </a:solidFill>
                          <a:latin typeface="Century Gothic"/>
                          <a:cs typeface="Century Gothic"/>
                        </a:rPr>
                        <a:t>Aufnahme der Sounds (alle)</a:t>
                      </a:r>
                    </a:p>
                    <a:p>
                      <a:pPr marL="285750" indent="-285750">
                        <a:buFont typeface="Arial" panose="020B0604020202020204" pitchFamily="34" charset="0"/>
                        <a:buChar char="•"/>
                      </a:pPr>
                      <a:r>
                        <a:rPr lang="de-DE" sz="1300" dirty="0" smtClean="0">
                          <a:solidFill>
                            <a:schemeClr val="accent5"/>
                          </a:solidFill>
                          <a:latin typeface="Century Gothic"/>
                          <a:cs typeface="Century Gothic"/>
                        </a:rPr>
                        <a:t>Kamerafahrten (</a:t>
                      </a:r>
                      <a:r>
                        <a:rPr lang="de-DE" sz="1300" dirty="0" err="1" smtClean="0">
                          <a:solidFill>
                            <a:schemeClr val="accent5"/>
                          </a:solidFill>
                          <a:latin typeface="Century Gothic"/>
                          <a:cs typeface="Century Gothic"/>
                        </a:rPr>
                        <a:t>Sonia,Elif</a:t>
                      </a:r>
                      <a:r>
                        <a:rPr lang="de-DE" sz="1300" dirty="0" smtClean="0">
                          <a:solidFill>
                            <a:schemeClr val="accent5"/>
                          </a:solidFill>
                          <a:latin typeface="Century Gothic"/>
                          <a:cs typeface="Century Gothic"/>
                        </a:rPr>
                        <a:t>)</a:t>
                      </a:r>
                    </a:p>
                    <a:p>
                      <a:pPr marL="285750" indent="-285750">
                        <a:buFont typeface="Arial" panose="020B0604020202020204" pitchFamily="34" charset="0"/>
                        <a:buChar char="•"/>
                      </a:pPr>
                      <a:r>
                        <a:rPr lang="de-DE" sz="1300" dirty="0" smtClean="0">
                          <a:solidFill>
                            <a:srgbClr val="63891F"/>
                          </a:solidFill>
                          <a:latin typeface="Century Gothic"/>
                          <a:cs typeface="Century Gothic"/>
                        </a:rPr>
                        <a:t>Modellierung (alle)</a:t>
                      </a:r>
                      <a:endParaRPr lang="de-DE" sz="1300" u="sng" dirty="0" smtClean="0">
                        <a:solidFill>
                          <a:srgbClr val="63891F"/>
                        </a:solidFill>
                        <a:latin typeface="Century Gothic"/>
                        <a:cs typeface="Century Gothic"/>
                      </a:endParaRPr>
                    </a:p>
                    <a:p>
                      <a:pPr marL="285750" indent="-285750">
                        <a:buFont typeface="Wingdings" charset="2"/>
                        <a:buChar char="Ø"/>
                      </a:pPr>
                      <a:r>
                        <a:rPr lang="de-DE" sz="1300" dirty="0" smtClean="0">
                          <a:solidFill>
                            <a:srgbClr val="63891F"/>
                          </a:solidFill>
                          <a:latin typeface="Century Gothic"/>
                          <a:cs typeface="Century Gothic"/>
                        </a:rPr>
                        <a:t>Nebencharaktere</a:t>
                      </a:r>
                    </a:p>
                    <a:p>
                      <a:pPr marL="285750" indent="-285750">
                        <a:buFont typeface="Symbol" charset="2"/>
                        <a:buChar char="-"/>
                      </a:pPr>
                      <a:r>
                        <a:rPr lang="de-DE" sz="1300" dirty="0" smtClean="0">
                          <a:solidFill>
                            <a:srgbClr val="63891F"/>
                          </a:solidFill>
                          <a:latin typeface="Century Gothic"/>
                          <a:cs typeface="Century Gothic"/>
                        </a:rPr>
                        <a:t>Tier (Sonia)</a:t>
                      </a:r>
                    </a:p>
                    <a:p>
                      <a:pPr marL="285750" indent="-285750">
                        <a:buFont typeface="Symbol" charset="2"/>
                        <a:buChar char="-"/>
                      </a:pPr>
                      <a:r>
                        <a:rPr lang="de-DE" sz="1300" dirty="0" smtClean="0">
                          <a:solidFill>
                            <a:srgbClr val="63891F"/>
                          </a:solidFill>
                          <a:latin typeface="Century Gothic"/>
                          <a:cs typeface="Century Gothic"/>
                        </a:rPr>
                        <a:t>Hand (Elif)</a:t>
                      </a:r>
                    </a:p>
                    <a:p>
                      <a:pPr marL="285750" indent="-285750">
                        <a:buFont typeface="Symbol" charset="2"/>
                        <a:buChar char="-"/>
                      </a:pPr>
                      <a:r>
                        <a:rPr lang="de-DE" sz="1300" baseline="0" dirty="0" smtClean="0">
                          <a:solidFill>
                            <a:srgbClr val="63891F"/>
                          </a:solidFill>
                          <a:latin typeface="Century Gothic"/>
                          <a:cs typeface="Century Gothic"/>
                        </a:rPr>
                        <a:t>Bein (Janine)</a:t>
                      </a:r>
                      <a:endParaRPr lang="de-DE" sz="1300" dirty="0" smtClean="0">
                        <a:solidFill>
                          <a:srgbClr val="63891F"/>
                        </a:solidFill>
                        <a:latin typeface="Century Gothic"/>
                        <a:cs typeface="Century Gothic"/>
                      </a:endParaRPr>
                    </a:p>
                    <a:p>
                      <a:pPr marL="285750" indent="-285750">
                        <a:buFont typeface="Wingdings" charset="2"/>
                        <a:buChar char="Ø"/>
                      </a:pPr>
                      <a:r>
                        <a:rPr lang="de-DE" sz="1300" dirty="0" smtClean="0">
                          <a:solidFill>
                            <a:schemeClr val="accent3"/>
                          </a:solidFill>
                          <a:latin typeface="Century Gothic"/>
                          <a:cs typeface="Century Gothic"/>
                        </a:rPr>
                        <a:t>Landschaften(alle)</a:t>
                      </a:r>
                    </a:p>
                    <a:p>
                      <a:pPr marL="285750" indent="-285750">
                        <a:buFont typeface="Wingdings" charset="2"/>
                        <a:buChar char="Ø"/>
                      </a:pPr>
                      <a:r>
                        <a:rPr lang="de-DE" sz="1300" dirty="0" smtClean="0">
                          <a:solidFill>
                            <a:schemeClr val="accent3"/>
                          </a:solidFill>
                          <a:latin typeface="Century Gothic"/>
                          <a:cs typeface="Century Gothic"/>
                        </a:rPr>
                        <a:t>Restliche Objekte (alle)</a:t>
                      </a:r>
                    </a:p>
                    <a:p>
                      <a:pPr marL="285750" indent="-285750">
                        <a:buFont typeface="Arial"/>
                        <a:buChar char="•"/>
                      </a:pPr>
                      <a:r>
                        <a:rPr lang="de-DE" sz="1300" dirty="0" smtClean="0">
                          <a:solidFill>
                            <a:schemeClr val="accent5"/>
                          </a:solidFill>
                          <a:latin typeface="Century Gothic"/>
                          <a:cs typeface="Century Gothic"/>
                        </a:rPr>
                        <a:t>Erstellung der ersten Animationen(alle)</a:t>
                      </a:r>
                    </a:p>
                  </a:txBody>
                  <a:tcPr/>
                </a:tc>
              </a:tr>
              <a:tr h="833202">
                <a:tc>
                  <a:txBody>
                    <a:bodyPr/>
                    <a:lstStyle/>
                    <a:p>
                      <a:r>
                        <a:rPr lang="de-DE" sz="1300" dirty="0" smtClean="0">
                          <a:latin typeface="Century Gothic"/>
                          <a:cs typeface="Century Gothic"/>
                        </a:rPr>
                        <a:t>10.12.2014</a:t>
                      </a:r>
                      <a:endParaRPr lang="de-DE" sz="1300" dirty="0">
                        <a:latin typeface="Century Gothic"/>
                        <a:cs typeface="Century Gothic"/>
                      </a:endParaRPr>
                    </a:p>
                  </a:txBody>
                  <a:tcPr/>
                </a:tc>
                <a:tc>
                  <a:txBody>
                    <a:bodyPr/>
                    <a:lstStyle/>
                    <a:p>
                      <a:r>
                        <a:rPr lang="de-DE" sz="1300" dirty="0" smtClean="0">
                          <a:latin typeface="Century Gothic"/>
                          <a:cs typeface="Century Gothic"/>
                        </a:rPr>
                        <a:t>Erweiterung</a:t>
                      </a:r>
                      <a:endParaRPr lang="de-DE" sz="1300" dirty="0">
                        <a:latin typeface="Century Gothic"/>
                        <a:cs typeface="Century Gothic"/>
                      </a:endParaRPr>
                    </a:p>
                  </a:txBody>
                  <a:tcPr/>
                </a:tc>
                <a:tc>
                  <a:txBody>
                    <a:bodyPr/>
                    <a:lstStyle/>
                    <a:p>
                      <a:pPr marL="285750" indent="-285750">
                        <a:buFont typeface="Arial" panose="020B0604020202020204" pitchFamily="34" charset="0"/>
                        <a:buChar char="•"/>
                      </a:pPr>
                      <a:r>
                        <a:rPr lang="de-DE" sz="1300" baseline="0" dirty="0" smtClean="0">
                          <a:solidFill>
                            <a:schemeClr val="accent5"/>
                          </a:solidFill>
                          <a:latin typeface="Century Gothic"/>
                          <a:cs typeface="Century Gothic"/>
                        </a:rPr>
                        <a:t>Einstellen von Realistischem Licht und Schatten (alle)</a:t>
                      </a:r>
                    </a:p>
                    <a:p>
                      <a:pPr marL="285750" indent="-285750">
                        <a:buFont typeface="Arial" panose="020B0604020202020204" pitchFamily="34" charset="0"/>
                        <a:buChar char="•"/>
                      </a:pPr>
                      <a:r>
                        <a:rPr lang="de-DE" sz="1300" baseline="0" dirty="0" smtClean="0">
                          <a:solidFill>
                            <a:srgbClr val="FF0000"/>
                          </a:solidFill>
                          <a:latin typeface="Century Gothic"/>
                          <a:cs typeface="Century Gothic"/>
                        </a:rPr>
                        <a:t>Einfügen der Sounds (alle)</a:t>
                      </a:r>
                    </a:p>
                    <a:p>
                      <a:pPr marL="285750" indent="-285750">
                        <a:buFont typeface="Arial" panose="020B0604020202020204" pitchFamily="34" charset="0"/>
                        <a:buChar char="•"/>
                      </a:pPr>
                      <a:r>
                        <a:rPr lang="de-DE" sz="1300" baseline="0" dirty="0" smtClean="0">
                          <a:solidFill>
                            <a:schemeClr val="accent3"/>
                          </a:solidFill>
                          <a:latin typeface="Century Gothic"/>
                          <a:cs typeface="Century Gothic"/>
                        </a:rPr>
                        <a:t>Überarbeitete Version der Objekte (alle)</a:t>
                      </a:r>
                    </a:p>
                    <a:p>
                      <a:pPr marL="285750" indent="-285750">
                        <a:buFont typeface="Arial" panose="020B0604020202020204" pitchFamily="34" charset="0"/>
                        <a:buChar char="•"/>
                      </a:pPr>
                      <a:r>
                        <a:rPr lang="de-DE" sz="1300" baseline="0" dirty="0" smtClean="0">
                          <a:solidFill>
                            <a:schemeClr val="accent3"/>
                          </a:solidFill>
                          <a:latin typeface="Century Gothic"/>
                          <a:cs typeface="Century Gothic"/>
                        </a:rPr>
                        <a:t>Fertigstellung der Animationen (alle)</a:t>
                      </a:r>
                    </a:p>
                  </a:txBody>
                  <a:tcPr/>
                </a:tc>
              </a:tr>
              <a:tr h="833202">
                <a:tc>
                  <a:txBody>
                    <a:bodyPr/>
                    <a:lstStyle/>
                    <a:p>
                      <a:r>
                        <a:rPr lang="de-DE" sz="1300" dirty="0" smtClean="0">
                          <a:latin typeface="Century Gothic"/>
                          <a:cs typeface="Century Gothic"/>
                        </a:rPr>
                        <a:t>17.12.2014</a:t>
                      </a:r>
                      <a:endParaRPr lang="de-DE" sz="1300" dirty="0">
                        <a:latin typeface="Century Gothic"/>
                        <a:cs typeface="Century Gothic"/>
                      </a:endParaRPr>
                    </a:p>
                  </a:txBody>
                  <a:tcPr/>
                </a:tc>
                <a:tc>
                  <a:txBody>
                    <a:bodyPr/>
                    <a:lstStyle/>
                    <a:p>
                      <a:r>
                        <a:rPr lang="de-DE" sz="1300" dirty="0" smtClean="0">
                          <a:latin typeface="Century Gothic"/>
                          <a:cs typeface="Century Gothic"/>
                        </a:rPr>
                        <a:t>Fertigstellung</a:t>
                      </a:r>
                      <a:endParaRPr lang="de-DE" sz="1300" dirty="0">
                        <a:latin typeface="Century Gothic"/>
                        <a:cs typeface="Century Gothic"/>
                      </a:endParaRPr>
                    </a:p>
                  </a:txBody>
                  <a:tcPr/>
                </a:tc>
                <a:tc>
                  <a:txBody>
                    <a:bodyPr/>
                    <a:lstStyle/>
                    <a:p>
                      <a:pPr marL="171450" indent="-171450">
                        <a:buFont typeface="Arial"/>
                        <a:buChar char="•"/>
                      </a:pPr>
                      <a:r>
                        <a:rPr lang="de-DE" sz="1300" baseline="0" dirty="0" smtClean="0">
                          <a:solidFill>
                            <a:srgbClr val="FF0000"/>
                          </a:solidFill>
                          <a:latin typeface="Century Gothic"/>
                          <a:cs typeface="Century Gothic"/>
                        </a:rPr>
                        <a:t>Feinschliff (alle)</a:t>
                      </a:r>
                    </a:p>
                    <a:p>
                      <a:pPr marL="171450" indent="-171450">
                        <a:buFont typeface="Arial"/>
                        <a:buChar char="•"/>
                      </a:pPr>
                      <a:r>
                        <a:rPr lang="de-DE" sz="1300" baseline="0" dirty="0" smtClean="0">
                          <a:solidFill>
                            <a:schemeClr val="accent5"/>
                          </a:solidFill>
                          <a:latin typeface="Century Gothic"/>
                          <a:cs typeface="Century Gothic"/>
                        </a:rPr>
                        <a:t>Rendern des Endvideos (alle)</a:t>
                      </a:r>
                    </a:p>
                    <a:p>
                      <a:pPr marL="171450" indent="-171450">
                        <a:buFont typeface="Arial"/>
                        <a:buChar char="•"/>
                      </a:pPr>
                      <a:r>
                        <a:rPr lang="de-DE" sz="1300" baseline="0" dirty="0" smtClean="0">
                          <a:solidFill>
                            <a:schemeClr val="accent5"/>
                          </a:solidFill>
                          <a:latin typeface="Century Gothic"/>
                          <a:cs typeface="Century Gothic"/>
                        </a:rPr>
                        <a:t>Fertigungen der Abschlusspräsentation (alle)</a:t>
                      </a:r>
                    </a:p>
                    <a:p>
                      <a:endParaRPr lang="de-DE" sz="1300" baseline="0" dirty="0" smtClean="0">
                        <a:latin typeface="Century Gothic"/>
                        <a:cs typeface="Century Gothic"/>
                      </a:endParaRPr>
                    </a:p>
                  </a:txBody>
                  <a:tcPr/>
                </a:tc>
              </a:tr>
            </a:tbl>
          </a:graphicData>
        </a:graphic>
      </p:graphicFrame>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309708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7200" dirty="0" err="1" smtClean="0">
                <a:latin typeface="Doctor Who Regular"/>
                <a:cs typeface="Doctor Who Regular"/>
              </a:rPr>
              <a:t>Lessons</a:t>
            </a:r>
            <a:r>
              <a:rPr lang="de-DE" sz="7200" dirty="0" smtClean="0">
                <a:latin typeface="Doctor Who Regular"/>
                <a:cs typeface="Doctor Who Regular"/>
              </a:rPr>
              <a:t> </a:t>
            </a:r>
            <a:r>
              <a:rPr lang="de-DE" sz="7200" dirty="0" err="1" smtClean="0">
                <a:latin typeface="Doctor Who Regular"/>
                <a:cs typeface="Doctor Who Regular"/>
              </a:rPr>
              <a:t>Learned</a:t>
            </a:r>
            <a:endParaRPr lang="de-DE" sz="7200" dirty="0">
              <a:latin typeface="Doctor Who Regular"/>
              <a:cs typeface="Doctor Who Regular"/>
            </a:endParaRPr>
          </a:p>
        </p:txBody>
      </p:sp>
      <p:sp>
        <p:nvSpPr>
          <p:cNvPr id="3" name="Inhaltsplatzhalter 2"/>
          <p:cNvSpPr>
            <a:spLocks noGrp="1"/>
          </p:cNvSpPr>
          <p:nvPr>
            <p:ph idx="1"/>
          </p:nvPr>
        </p:nvSpPr>
        <p:spPr/>
        <p:txBody>
          <a:bodyPr/>
          <a:lstStyle/>
          <a:p>
            <a:r>
              <a:rPr lang="de-DE" dirty="0" smtClean="0"/>
              <a:t>Geringerer Ortswechsel in den Szenen</a:t>
            </a:r>
          </a:p>
          <a:p>
            <a:r>
              <a:rPr lang="de-DE" dirty="0" smtClean="0"/>
              <a:t>Szenen minimalistisch halten aufgrund der </a:t>
            </a:r>
            <a:r>
              <a:rPr lang="de-DE" dirty="0" err="1" smtClean="0"/>
              <a:t>Renderzeit</a:t>
            </a:r>
            <a:endParaRPr lang="de-DE" dirty="0" smtClean="0"/>
          </a:p>
          <a:p>
            <a:r>
              <a:rPr lang="de-DE" dirty="0" smtClean="0"/>
              <a:t>Besseres Zeitmanagement</a:t>
            </a:r>
            <a:endParaRPr lang="de-DE" dirty="0"/>
          </a:p>
        </p:txBody>
      </p:sp>
    </p:spTree>
    <p:extLst>
      <p:ext uri="{BB962C8B-B14F-4D97-AF65-F5344CB8AC3E}">
        <p14:creationId xmlns:p14="http://schemas.microsoft.com/office/powerpoint/2010/main" val="2704679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daleks-th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784" y="609601"/>
            <a:ext cx="4911636" cy="3516732"/>
          </a:xfrm>
          <a:prstGeom prst="rect">
            <a:avLst/>
          </a:prstGeom>
        </p:spPr>
      </p:pic>
      <p:sp>
        <p:nvSpPr>
          <p:cNvPr id="2" name="Titel 1"/>
          <p:cNvSpPr>
            <a:spLocks noGrp="1"/>
          </p:cNvSpPr>
          <p:nvPr>
            <p:ph type="ctrTitle"/>
          </p:nvPr>
        </p:nvSpPr>
        <p:spPr/>
        <p:txBody>
          <a:bodyPr/>
          <a:lstStyle/>
          <a:p>
            <a:r>
              <a:rPr lang="de-DE" dirty="0" smtClean="0">
                <a:latin typeface="Doctor Who Regular"/>
                <a:cs typeface="Doctor Who Regular"/>
              </a:rPr>
              <a:t>Anhang</a:t>
            </a:r>
            <a:endParaRPr lang="de-DE" dirty="0">
              <a:latin typeface="Doctor Who Regular"/>
              <a:cs typeface="Doctor Who Regular"/>
            </a:endParaRPr>
          </a:p>
        </p:txBody>
      </p:sp>
      <p:sp>
        <p:nvSpPr>
          <p:cNvPr id="3" name="Untertitel 2"/>
          <p:cNvSpPr>
            <a:spLocks noGrp="1"/>
          </p:cNvSpPr>
          <p:nvPr>
            <p:ph type="subTitle" idx="1"/>
          </p:nvPr>
        </p:nvSpPr>
        <p:spPr/>
        <p:txBody>
          <a:bodyPr/>
          <a:lstStyle/>
          <a:p>
            <a:endParaRPr lang="de-DE" dirty="0"/>
          </a:p>
        </p:txBody>
      </p:sp>
      <p:sp>
        <p:nvSpPr>
          <p:cNvPr id="5" name="Untertitel 2"/>
          <p:cNvSpPr txBox="1">
            <a:spLocks/>
          </p:cNvSpPr>
          <p:nvPr/>
        </p:nvSpPr>
        <p:spPr>
          <a:xfrm>
            <a:off x="2647066" y="6404080"/>
            <a:ext cx="6496934" cy="45392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endParaRPr lang="de-DE" dirty="0"/>
          </a:p>
        </p:txBody>
      </p:sp>
    </p:spTree>
    <p:extLst>
      <p:ext uri="{BB962C8B-B14F-4D97-AF65-F5344CB8AC3E}">
        <p14:creationId xmlns:p14="http://schemas.microsoft.com/office/powerpoint/2010/main" val="3011009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Beschreibung</a:t>
            </a:r>
            <a:endParaRPr lang="de-DE" sz="6600" dirty="0">
              <a:latin typeface="Doctor Who Regular"/>
              <a:cs typeface="Doctor Who Regular"/>
            </a:endParaRPr>
          </a:p>
        </p:txBody>
      </p:sp>
      <p:sp>
        <p:nvSpPr>
          <p:cNvPr id="3" name="Inhaltsplatzhalter 2"/>
          <p:cNvSpPr>
            <a:spLocks noGrp="1"/>
          </p:cNvSpPr>
          <p:nvPr>
            <p:ph idx="1"/>
          </p:nvPr>
        </p:nvSpPr>
        <p:spPr>
          <a:xfrm>
            <a:off x="4632364" y="1644101"/>
            <a:ext cx="3881169" cy="4525963"/>
          </a:xfrm>
        </p:spPr>
        <p:txBody>
          <a:bodyPr>
            <a:normAutofit lnSpcReduction="10000"/>
          </a:bodyPr>
          <a:lstStyle/>
          <a:p>
            <a:pPr marL="0" indent="0">
              <a:buNone/>
            </a:pPr>
            <a:r>
              <a:rPr lang="de-DE" sz="2000" dirty="0" err="1" smtClean="0">
                <a:latin typeface="Century Gothic"/>
                <a:cs typeface="Century Gothic"/>
              </a:rPr>
              <a:t>Have</a:t>
            </a:r>
            <a:r>
              <a:rPr lang="de-DE" sz="2000" dirty="0" smtClean="0">
                <a:latin typeface="Century Gothic"/>
                <a:cs typeface="Century Gothic"/>
              </a:rPr>
              <a:t> </a:t>
            </a:r>
            <a:r>
              <a:rPr lang="de-DE" sz="2000" dirty="0" err="1">
                <a:latin typeface="Century Gothic"/>
                <a:cs typeface="Century Gothic"/>
              </a:rPr>
              <a:t>you</a:t>
            </a:r>
            <a:r>
              <a:rPr lang="de-DE" sz="2000" dirty="0">
                <a:latin typeface="Century Gothic"/>
                <a:cs typeface="Century Gothic"/>
              </a:rPr>
              <a:t> </a:t>
            </a:r>
            <a:r>
              <a:rPr lang="de-DE" sz="2000" dirty="0" err="1">
                <a:latin typeface="Century Gothic"/>
                <a:cs typeface="Century Gothic"/>
              </a:rPr>
              <a:t>ever</a:t>
            </a:r>
            <a:r>
              <a:rPr lang="de-DE" sz="2000" dirty="0">
                <a:latin typeface="Century Gothic"/>
                <a:cs typeface="Century Gothic"/>
              </a:rPr>
              <a:t> </a:t>
            </a:r>
            <a:r>
              <a:rPr lang="de-DE" sz="2000" dirty="0" err="1">
                <a:latin typeface="Century Gothic"/>
                <a:cs typeface="Century Gothic"/>
              </a:rPr>
              <a:t>wondered</a:t>
            </a:r>
            <a:r>
              <a:rPr lang="de-DE" sz="2000" dirty="0">
                <a:latin typeface="Century Gothic"/>
                <a:cs typeface="Century Gothic"/>
              </a:rPr>
              <a:t> </a:t>
            </a:r>
            <a:r>
              <a:rPr lang="de-DE" sz="2000" dirty="0" err="1">
                <a:latin typeface="Century Gothic"/>
                <a:cs typeface="Century Gothic"/>
              </a:rPr>
              <a:t>why</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Daleks </a:t>
            </a:r>
            <a:r>
              <a:rPr lang="de-DE" sz="2000" dirty="0" err="1">
                <a:latin typeface="Century Gothic"/>
                <a:cs typeface="Century Gothic"/>
              </a:rPr>
              <a:t>hate</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Time Lords - </a:t>
            </a:r>
            <a:r>
              <a:rPr lang="de-DE" sz="2000" dirty="0" err="1">
                <a:latin typeface="Century Gothic"/>
                <a:cs typeface="Century Gothic"/>
              </a:rPr>
              <a:t>particularly</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Doctor - so </a:t>
            </a:r>
            <a:r>
              <a:rPr lang="de-DE" sz="2000" dirty="0" err="1">
                <a:latin typeface="Century Gothic"/>
                <a:cs typeface="Century Gothic"/>
              </a:rPr>
              <a:t>much</a:t>
            </a:r>
            <a:r>
              <a:rPr lang="de-DE" sz="2000" dirty="0" smtClean="0">
                <a:latin typeface="Century Gothic"/>
                <a:cs typeface="Century Gothic"/>
              </a:rPr>
              <a:t>?</a:t>
            </a:r>
          </a:p>
          <a:p>
            <a:pPr marL="0" indent="0">
              <a:buNone/>
            </a:pPr>
            <a:r>
              <a:rPr lang="de-DE" sz="2000" dirty="0" smtClean="0">
                <a:latin typeface="Century Gothic"/>
                <a:cs typeface="Century Gothic"/>
              </a:rPr>
              <a:t> </a:t>
            </a:r>
            <a:r>
              <a:rPr lang="de-DE" sz="2000" dirty="0" err="1">
                <a:latin typeface="Century Gothic"/>
                <a:cs typeface="Century Gothic"/>
              </a:rPr>
              <a:t>What</a:t>
            </a:r>
            <a:r>
              <a:rPr lang="de-DE" sz="2000" dirty="0">
                <a:latin typeface="Century Gothic"/>
                <a:cs typeface="Century Gothic"/>
              </a:rPr>
              <a:t> </a:t>
            </a:r>
            <a:r>
              <a:rPr lang="de-DE" sz="2000" dirty="0" err="1">
                <a:latin typeface="Century Gothic"/>
                <a:cs typeface="Century Gothic"/>
              </a:rPr>
              <a:t>brought</a:t>
            </a:r>
            <a:r>
              <a:rPr lang="de-DE" sz="2000" dirty="0">
                <a:latin typeface="Century Gothic"/>
                <a:cs typeface="Century Gothic"/>
              </a:rPr>
              <a:t> </a:t>
            </a:r>
            <a:r>
              <a:rPr lang="de-DE" sz="2000" dirty="0" err="1">
                <a:latin typeface="Century Gothic"/>
                <a:cs typeface="Century Gothic"/>
              </a:rPr>
              <a:t>them</a:t>
            </a:r>
            <a:r>
              <a:rPr lang="de-DE" sz="2000" dirty="0">
                <a:latin typeface="Century Gothic"/>
                <a:cs typeface="Century Gothic"/>
              </a:rPr>
              <a:t> </a:t>
            </a:r>
            <a:r>
              <a:rPr lang="de-DE" sz="2000" dirty="0" err="1">
                <a:latin typeface="Century Gothic"/>
                <a:cs typeface="Century Gothic"/>
              </a:rPr>
              <a:t>to</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a:t>
            </a:r>
            <a:r>
              <a:rPr lang="de-DE" sz="2000" dirty="0" err="1">
                <a:latin typeface="Century Gothic"/>
                <a:cs typeface="Century Gothic"/>
              </a:rPr>
              <a:t>extent</a:t>
            </a:r>
            <a:r>
              <a:rPr lang="de-DE" sz="2000" dirty="0">
                <a:latin typeface="Century Gothic"/>
                <a:cs typeface="Century Gothic"/>
              </a:rPr>
              <a:t> </a:t>
            </a:r>
            <a:r>
              <a:rPr lang="de-DE" sz="2000" dirty="0" err="1">
                <a:latin typeface="Century Gothic"/>
                <a:cs typeface="Century Gothic"/>
              </a:rPr>
              <a:t>of</a:t>
            </a:r>
            <a:r>
              <a:rPr lang="de-DE" sz="2000" dirty="0">
                <a:latin typeface="Century Gothic"/>
                <a:cs typeface="Century Gothic"/>
              </a:rPr>
              <a:t> </a:t>
            </a:r>
            <a:r>
              <a:rPr lang="de-DE" sz="2000" dirty="0" err="1">
                <a:latin typeface="Century Gothic"/>
                <a:cs typeface="Century Gothic"/>
              </a:rPr>
              <a:t>wanting</a:t>
            </a:r>
            <a:r>
              <a:rPr lang="de-DE" sz="2000" dirty="0">
                <a:latin typeface="Century Gothic"/>
                <a:cs typeface="Century Gothic"/>
              </a:rPr>
              <a:t> </a:t>
            </a:r>
            <a:r>
              <a:rPr lang="de-DE" sz="2000" dirty="0" err="1">
                <a:latin typeface="Century Gothic"/>
                <a:cs typeface="Century Gothic"/>
              </a:rPr>
              <a:t>to</a:t>
            </a:r>
            <a:r>
              <a:rPr lang="de-DE" sz="2000" dirty="0">
                <a:latin typeface="Century Gothic"/>
                <a:cs typeface="Century Gothic"/>
              </a:rPr>
              <a:t> "</a:t>
            </a:r>
            <a:r>
              <a:rPr lang="de-DE" sz="2000" dirty="0" err="1">
                <a:latin typeface="Century Gothic"/>
                <a:cs typeface="Century Gothic"/>
              </a:rPr>
              <a:t>exterminate</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Doctor </a:t>
            </a:r>
            <a:r>
              <a:rPr lang="de-DE" sz="2000" dirty="0" err="1">
                <a:latin typeface="Century Gothic"/>
                <a:cs typeface="Century Gothic"/>
              </a:rPr>
              <a:t>and</a:t>
            </a:r>
            <a:r>
              <a:rPr lang="de-DE" sz="2000" dirty="0">
                <a:latin typeface="Century Gothic"/>
                <a:cs typeface="Century Gothic"/>
              </a:rPr>
              <a:t> hurt </a:t>
            </a:r>
            <a:r>
              <a:rPr lang="de-DE" sz="2000" dirty="0" err="1">
                <a:latin typeface="Century Gothic"/>
                <a:cs typeface="Century Gothic"/>
              </a:rPr>
              <a:t>his</a:t>
            </a:r>
            <a:r>
              <a:rPr lang="de-DE" sz="2000" dirty="0">
                <a:latin typeface="Century Gothic"/>
                <a:cs typeface="Century Gothic"/>
              </a:rPr>
              <a:t> </a:t>
            </a:r>
            <a:r>
              <a:rPr lang="de-DE" sz="2000" dirty="0" err="1">
                <a:latin typeface="Century Gothic"/>
                <a:cs typeface="Century Gothic"/>
              </a:rPr>
              <a:t>loved</a:t>
            </a:r>
            <a:r>
              <a:rPr lang="de-DE" sz="2000" dirty="0">
                <a:latin typeface="Century Gothic"/>
                <a:cs typeface="Century Gothic"/>
              </a:rPr>
              <a:t> </a:t>
            </a:r>
            <a:r>
              <a:rPr lang="de-DE" sz="2000" dirty="0" err="1">
                <a:latin typeface="Century Gothic"/>
                <a:cs typeface="Century Gothic"/>
              </a:rPr>
              <a:t>ones</a:t>
            </a:r>
            <a:r>
              <a:rPr lang="de-DE" sz="2000" dirty="0">
                <a:latin typeface="Century Gothic"/>
                <a:cs typeface="Century Gothic"/>
              </a:rPr>
              <a:t>?</a:t>
            </a:r>
          </a:p>
          <a:p>
            <a:pPr marL="0" indent="0">
              <a:buNone/>
            </a:pPr>
            <a:endParaRPr lang="de-DE" sz="2000" dirty="0">
              <a:latin typeface="Century Gothic"/>
              <a:cs typeface="Century Gothic"/>
            </a:endParaRPr>
          </a:p>
          <a:p>
            <a:pPr marL="0" indent="0">
              <a:buNone/>
            </a:pPr>
            <a:r>
              <a:rPr lang="de-DE" sz="2000" dirty="0" err="1">
                <a:latin typeface="Century Gothic"/>
                <a:cs typeface="Century Gothic"/>
              </a:rPr>
              <a:t>Our</a:t>
            </a:r>
            <a:r>
              <a:rPr lang="de-DE" sz="2000" dirty="0">
                <a:latin typeface="Century Gothic"/>
                <a:cs typeface="Century Gothic"/>
              </a:rPr>
              <a:t> </a:t>
            </a:r>
            <a:r>
              <a:rPr lang="de-DE" sz="2000" dirty="0" err="1">
                <a:latin typeface="Century Gothic"/>
                <a:cs typeface="Century Gothic"/>
              </a:rPr>
              <a:t>short</a:t>
            </a:r>
            <a:r>
              <a:rPr lang="de-DE" sz="2000" dirty="0">
                <a:latin typeface="Century Gothic"/>
                <a:cs typeface="Century Gothic"/>
              </a:rPr>
              <a:t> film will </a:t>
            </a:r>
            <a:r>
              <a:rPr lang="de-DE" sz="2000" dirty="0" err="1">
                <a:latin typeface="Century Gothic"/>
                <a:cs typeface="Century Gothic"/>
              </a:rPr>
              <a:t>answer</a:t>
            </a:r>
            <a:r>
              <a:rPr lang="de-DE" sz="2000" dirty="0">
                <a:latin typeface="Century Gothic"/>
                <a:cs typeface="Century Gothic"/>
              </a:rPr>
              <a:t> all </a:t>
            </a:r>
            <a:r>
              <a:rPr lang="de-DE" sz="2000" dirty="0" err="1">
                <a:latin typeface="Century Gothic"/>
                <a:cs typeface="Century Gothic"/>
              </a:rPr>
              <a:t>your</a:t>
            </a:r>
            <a:r>
              <a:rPr lang="de-DE" sz="2000" dirty="0">
                <a:latin typeface="Century Gothic"/>
                <a:cs typeface="Century Gothic"/>
              </a:rPr>
              <a:t> </a:t>
            </a:r>
            <a:r>
              <a:rPr lang="de-DE" sz="2000" dirty="0" err="1">
                <a:latin typeface="Century Gothic"/>
                <a:cs typeface="Century Gothic"/>
              </a:rPr>
              <a:t>questions</a:t>
            </a:r>
            <a:r>
              <a:rPr lang="de-DE" sz="2000" dirty="0">
                <a:latin typeface="Century Gothic"/>
                <a:cs typeface="Century Gothic"/>
              </a:rPr>
              <a:t> </a:t>
            </a:r>
            <a:r>
              <a:rPr lang="de-DE" sz="2000" dirty="0" err="1">
                <a:latin typeface="Century Gothic"/>
                <a:cs typeface="Century Gothic"/>
              </a:rPr>
              <a:t>and</a:t>
            </a:r>
            <a:r>
              <a:rPr lang="de-DE" sz="2000" dirty="0">
                <a:latin typeface="Century Gothic"/>
                <a:cs typeface="Century Gothic"/>
              </a:rPr>
              <a:t> </a:t>
            </a:r>
            <a:r>
              <a:rPr lang="de-DE" sz="2000" dirty="0" err="1">
                <a:latin typeface="Century Gothic"/>
                <a:cs typeface="Century Gothic"/>
              </a:rPr>
              <a:t>more</a:t>
            </a:r>
            <a:r>
              <a:rPr lang="de-DE" sz="2000" dirty="0">
                <a:latin typeface="Century Gothic"/>
                <a:cs typeface="Century Gothic"/>
              </a:rPr>
              <a:t>! </a:t>
            </a:r>
            <a:r>
              <a:rPr lang="de-DE" sz="2000" dirty="0" err="1">
                <a:latin typeface="Century Gothic"/>
                <a:cs typeface="Century Gothic"/>
              </a:rPr>
              <a:t>You</a:t>
            </a:r>
            <a:r>
              <a:rPr lang="de-DE" sz="2000" dirty="0">
                <a:latin typeface="Century Gothic"/>
                <a:cs typeface="Century Gothic"/>
              </a:rPr>
              <a:t> </a:t>
            </a:r>
            <a:r>
              <a:rPr lang="de-DE" sz="2000" dirty="0" err="1">
                <a:latin typeface="Century Gothic"/>
                <a:cs typeface="Century Gothic"/>
              </a:rPr>
              <a:t>might</a:t>
            </a:r>
            <a:r>
              <a:rPr lang="de-DE" sz="2000" dirty="0">
                <a:latin typeface="Century Gothic"/>
                <a:cs typeface="Century Gothic"/>
              </a:rPr>
              <a:t> </a:t>
            </a:r>
            <a:r>
              <a:rPr lang="de-DE" sz="2000" dirty="0" err="1">
                <a:latin typeface="Century Gothic"/>
                <a:cs typeface="Century Gothic"/>
              </a:rPr>
              <a:t>even</a:t>
            </a:r>
            <a:r>
              <a:rPr lang="de-DE" sz="2000" dirty="0">
                <a:latin typeface="Century Gothic"/>
                <a:cs typeface="Century Gothic"/>
              </a:rPr>
              <a:t> </a:t>
            </a:r>
            <a:r>
              <a:rPr lang="de-DE" sz="2000" dirty="0" err="1">
                <a:latin typeface="Century Gothic"/>
                <a:cs typeface="Century Gothic"/>
              </a:rPr>
              <a:t>begin</a:t>
            </a:r>
            <a:r>
              <a:rPr lang="de-DE" sz="2000" dirty="0">
                <a:latin typeface="Century Gothic"/>
                <a:cs typeface="Century Gothic"/>
              </a:rPr>
              <a:t> </a:t>
            </a:r>
            <a:r>
              <a:rPr lang="de-DE" sz="2000" dirty="0" err="1">
                <a:latin typeface="Century Gothic"/>
                <a:cs typeface="Century Gothic"/>
              </a:rPr>
              <a:t>to</a:t>
            </a:r>
            <a:r>
              <a:rPr lang="de-DE" sz="2000" dirty="0">
                <a:latin typeface="Century Gothic"/>
                <a:cs typeface="Century Gothic"/>
              </a:rPr>
              <a:t> </a:t>
            </a:r>
            <a:r>
              <a:rPr lang="de-DE" sz="2000" dirty="0" err="1">
                <a:latin typeface="Century Gothic"/>
                <a:cs typeface="Century Gothic"/>
              </a:rPr>
              <a:t>share</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Daleks' </a:t>
            </a:r>
            <a:r>
              <a:rPr lang="de-DE" sz="2000" dirty="0" err="1">
                <a:latin typeface="Century Gothic"/>
                <a:cs typeface="Century Gothic"/>
              </a:rPr>
              <a:t>hate</a:t>
            </a:r>
            <a:r>
              <a:rPr lang="de-DE" sz="2000" dirty="0">
                <a:latin typeface="Century Gothic"/>
                <a:cs typeface="Century Gothic"/>
              </a:rPr>
              <a:t> </a:t>
            </a:r>
            <a:r>
              <a:rPr lang="de-DE" sz="2000" dirty="0" err="1">
                <a:latin typeface="Century Gothic"/>
                <a:cs typeface="Century Gothic"/>
              </a:rPr>
              <a:t>for</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Doctor </a:t>
            </a:r>
            <a:r>
              <a:rPr lang="de-DE" sz="2000" dirty="0" err="1">
                <a:latin typeface="Century Gothic"/>
                <a:cs typeface="Century Gothic"/>
              </a:rPr>
              <a:t>yourself</a:t>
            </a:r>
            <a:r>
              <a:rPr lang="de-DE" sz="2000" dirty="0">
                <a:latin typeface="Century Gothic"/>
                <a:cs typeface="Century Gothic"/>
              </a:rPr>
              <a:t>..</a:t>
            </a:r>
          </a:p>
          <a:p>
            <a:endParaRPr lang="de-DE" sz="2000" dirty="0">
              <a:latin typeface="Century Gothic"/>
              <a:cs typeface="Century Gothic"/>
            </a:endParaRPr>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
        <p:nvSpPr>
          <p:cNvPr id="6" name="Inhaltsplatzhalter 2"/>
          <p:cNvSpPr txBox="1">
            <a:spLocks/>
          </p:cNvSpPr>
          <p:nvPr/>
        </p:nvSpPr>
        <p:spPr>
          <a:xfrm>
            <a:off x="457200" y="1600200"/>
            <a:ext cx="4175164"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nSpc>
                <a:spcPct val="110000"/>
              </a:lnSpc>
              <a:buNone/>
            </a:pPr>
            <a:r>
              <a:rPr lang="de-DE" sz="2000" dirty="0">
                <a:latin typeface="Century Gothic"/>
                <a:cs typeface="Century Gothic"/>
              </a:rPr>
              <a:t>Hast du dich nicht schon immer gefragt, wieso die Daleks einen Hass auf die Time Lords und vor allem auf den Doctor haben? Was hat sie dazu gebracht, den Doctor und die, die er liebt, „eliminieren“ zu wollen</a:t>
            </a:r>
            <a:r>
              <a:rPr lang="de-DE" sz="2000" dirty="0" smtClean="0">
                <a:latin typeface="Century Gothic"/>
                <a:cs typeface="Century Gothic"/>
              </a:rPr>
              <a:t>?</a:t>
            </a:r>
          </a:p>
          <a:p>
            <a:pPr marL="0" indent="0">
              <a:lnSpc>
                <a:spcPct val="110000"/>
              </a:lnSpc>
              <a:buNone/>
            </a:pPr>
            <a:endParaRPr lang="de-DE" sz="2000" dirty="0">
              <a:latin typeface="Century Gothic"/>
              <a:cs typeface="Century Gothic"/>
            </a:endParaRPr>
          </a:p>
          <a:p>
            <a:pPr marL="0" indent="0">
              <a:lnSpc>
                <a:spcPct val="110000"/>
              </a:lnSpc>
              <a:buNone/>
            </a:pPr>
            <a:r>
              <a:rPr lang="de-DE" sz="2000" dirty="0">
                <a:latin typeface="Century Gothic"/>
                <a:cs typeface="Century Gothic"/>
              </a:rPr>
              <a:t>Unser Kurzfilm hat die Antworten auf all deine Fragen! Vielleicht wirst du sogar den Hass der Daleks teilen können..</a:t>
            </a:r>
          </a:p>
        </p:txBody>
      </p:sp>
    </p:spTree>
    <p:extLst>
      <p:ext uri="{BB962C8B-B14F-4D97-AF65-F5344CB8AC3E}">
        <p14:creationId xmlns:p14="http://schemas.microsoft.com/office/powerpoint/2010/main" val="2615504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Ein Tier bewegt sich in der Szene und wird vom Laser des Daleks eliminiert</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00200"/>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419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Dalek Armeen zerstören die Erde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2.png"/>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1266"/>
          <a:stretch/>
        </p:blipFill>
        <p:spPr>
          <a:xfrm>
            <a:off x="1412960" y="1545166"/>
            <a:ext cx="6194848" cy="3560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Einer der Daleks erblickt eine Blume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3.png"/>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1266"/>
          <a:stretch/>
        </p:blipFill>
        <p:spPr>
          <a:xfrm>
            <a:off x="1412960" y="1562886"/>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Der Dalek verliebt sich in die Blume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4.png"/>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1615"/>
          <a:stretch/>
        </p:blipFill>
        <p:spPr>
          <a:xfrm>
            <a:off x="1412960" y="1600200"/>
            <a:ext cx="6128512" cy="3447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Der Dalek dreht sich verliebt mit der Blume im Kreis</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5.png"/>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562887"/>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a:t>Der Dalek dreht sich verliebt mit der Blume im </a:t>
            </a:r>
            <a:r>
              <a:rPr lang="de-DE" dirty="0" smtClean="0"/>
              <a:t>Kreis</a:t>
            </a:r>
          </a:p>
          <a:p>
            <a:pPr marL="0" indent="0">
              <a:buNone/>
            </a:pPr>
            <a:r>
              <a:rPr lang="de-DE" dirty="0" smtClean="0"/>
              <a:t>(Teilen weitere glückliche Momente)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6.png"/>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37514"/>
            <a:ext cx="6128512" cy="3447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Gliederung</a:t>
            </a:r>
            <a:endParaRPr lang="de-DE" sz="6600" dirty="0">
              <a:latin typeface="Doctor Who Regular"/>
              <a:cs typeface="Doctor Who Regular"/>
            </a:endParaRPr>
          </a:p>
        </p:txBody>
      </p:sp>
      <p:sp>
        <p:nvSpPr>
          <p:cNvPr id="3" name="Inhaltsplatzhalter 2"/>
          <p:cNvSpPr>
            <a:spLocks noGrp="1"/>
          </p:cNvSpPr>
          <p:nvPr>
            <p:ph idx="1"/>
          </p:nvPr>
        </p:nvSpPr>
        <p:spPr/>
        <p:txBody>
          <a:bodyPr>
            <a:normAutofit/>
          </a:bodyPr>
          <a:lstStyle/>
          <a:p>
            <a:r>
              <a:rPr lang="de-DE" sz="2800" dirty="0" smtClean="0"/>
              <a:t>Video</a:t>
            </a:r>
          </a:p>
          <a:p>
            <a:r>
              <a:rPr lang="de-DE" sz="2800" dirty="0" smtClean="0"/>
              <a:t>Größte Herausforderungen und Lösungen</a:t>
            </a:r>
          </a:p>
          <a:p>
            <a:r>
              <a:rPr lang="de-DE" sz="2800" dirty="0" smtClean="0"/>
              <a:t>Zeitplanung</a:t>
            </a:r>
          </a:p>
          <a:p>
            <a:r>
              <a:rPr lang="de-DE" sz="2800" dirty="0" err="1" smtClean="0"/>
              <a:t>Lessons</a:t>
            </a:r>
            <a:r>
              <a:rPr lang="de-DE" sz="2800" dirty="0" smtClean="0"/>
              <a:t> </a:t>
            </a:r>
            <a:r>
              <a:rPr lang="de-DE" sz="2800" dirty="0" err="1" smtClean="0"/>
              <a:t>Learned</a:t>
            </a:r>
            <a:endParaRPr lang="de-DE" sz="2800" dirty="0" smtClean="0"/>
          </a:p>
          <a:p>
            <a:r>
              <a:rPr lang="de-DE" sz="2800" dirty="0" smtClean="0"/>
              <a:t>Anhang</a:t>
            </a:r>
          </a:p>
          <a:p>
            <a:pPr lvl="1"/>
            <a:r>
              <a:rPr lang="de-DE" sz="2000" dirty="0" smtClean="0"/>
              <a:t>Planungspräsentation</a:t>
            </a:r>
          </a:p>
          <a:p>
            <a:pPr lvl="1"/>
            <a:r>
              <a:rPr lang="de-DE" sz="2000" dirty="0" smtClean="0"/>
              <a:t>Quellen</a:t>
            </a:r>
            <a:endParaRPr lang="de-DE" sz="2000" dirty="0" smtClean="0"/>
          </a:p>
        </p:txBody>
      </p:sp>
      <p:pic>
        <p:nvPicPr>
          <p:cNvPr id="4" name="Bild 3"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2631203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Der Dalek kauft ein Eis für sich und die Blume und eliminiert den Eisverkäufer danach</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7.png"/>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00200"/>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Die Tardis fliegt auf die Erde zu</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6" name="Bild 5" descr="9.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00199"/>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865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Der Dalek will der Blume das Eis bringen</a:t>
            </a:r>
          </a:p>
          <a:p>
            <a:pPr marL="0" indent="0">
              <a:buNone/>
            </a:pPr>
            <a:r>
              <a:rPr lang="de-DE" dirty="0" smtClean="0"/>
              <a:t>Die Tardis Landet direkt vor der Blume</a:t>
            </a:r>
          </a:p>
          <a:p>
            <a:pPr marL="0" indent="0">
              <a:buNone/>
            </a:pPr>
            <a:r>
              <a:rPr lang="de-DE" dirty="0" smtClean="0"/>
              <a:t>Der Dalek erblickt die Blume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6" name="Bild 5" descr="10.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00200"/>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865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normAutofit lnSpcReduction="10000"/>
          </a:bodyPr>
          <a:lstStyle/>
          <a:p>
            <a:pPr marL="0" indent="0">
              <a:buNone/>
            </a:pPr>
            <a:r>
              <a:rPr lang="de-DE" dirty="0" smtClean="0"/>
              <a:t>Der Doktor verlässt die Tardis und tritt auf die Blume</a:t>
            </a:r>
          </a:p>
          <a:p>
            <a:pPr marL="0" indent="0">
              <a:buNone/>
            </a:pPr>
            <a:r>
              <a:rPr lang="de-DE" dirty="0" smtClean="0"/>
              <a:t>Der Dalek ist am Boden zerstört und möchte den Doctor Eliminieren</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6" name="Bild 5" descr="11.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562886"/>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865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Welche Objekte sind Notwendig?</a:t>
            </a:r>
            <a:endParaRPr lang="de-DE" sz="6600" dirty="0">
              <a:latin typeface="Doctor Who Regular"/>
              <a:cs typeface="Doctor Who Regular"/>
            </a:endParaRPr>
          </a:p>
        </p:txBody>
      </p:sp>
      <p:sp>
        <p:nvSpPr>
          <p:cNvPr id="3" name="Inhaltsplatzhalter 2"/>
          <p:cNvSpPr>
            <a:spLocks noGrp="1"/>
          </p:cNvSpPr>
          <p:nvPr>
            <p:ph idx="1"/>
          </p:nvPr>
        </p:nvSpPr>
        <p:spPr/>
        <p:txBody>
          <a:bodyPr>
            <a:normAutofit/>
          </a:bodyPr>
          <a:lstStyle/>
          <a:p>
            <a:r>
              <a:rPr lang="de-DE" dirty="0" smtClean="0">
                <a:latin typeface="Century Gothic"/>
                <a:cs typeface="Century Gothic"/>
              </a:rPr>
              <a:t>Dalek</a:t>
            </a:r>
            <a:endParaRPr lang="de-DE" dirty="0">
              <a:latin typeface="Century Gothic"/>
              <a:cs typeface="Century Gothic"/>
            </a:endParaRPr>
          </a:p>
          <a:p>
            <a:r>
              <a:rPr lang="de-DE" dirty="0">
                <a:latin typeface="Century Gothic"/>
                <a:cs typeface="Century Gothic"/>
              </a:rPr>
              <a:t>Tardis</a:t>
            </a:r>
          </a:p>
          <a:p>
            <a:r>
              <a:rPr lang="de-DE" dirty="0">
                <a:latin typeface="Century Gothic"/>
                <a:cs typeface="Century Gothic"/>
              </a:rPr>
              <a:t>Blume</a:t>
            </a:r>
          </a:p>
          <a:p>
            <a:r>
              <a:rPr lang="de-DE" dirty="0">
                <a:latin typeface="Century Gothic"/>
                <a:cs typeface="Century Gothic"/>
              </a:rPr>
              <a:t>Hintergründe</a:t>
            </a:r>
          </a:p>
          <a:p>
            <a:r>
              <a:rPr lang="de-DE" dirty="0">
                <a:latin typeface="Century Gothic"/>
                <a:cs typeface="Century Gothic"/>
              </a:rPr>
              <a:t>Böden</a:t>
            </a:r>
          </a:p>
          <a:p>
            <a:r>
              <a:rPr lang="de-DE" dirty="0">
                <a:latin typeface="Century Gothic"/>
                <a:cs typeface="Century Gothic"/>
              </a:rPr>
              <a:t>Landschaften</a:t>
            </a:r>
          </a:p>
          <a:p>
            <a:r>
              <a:rPr lang="de-DE" dirty="0">
                <a:latin typeface="Century Gothic"/>
                <a:cs typeface="Century Gothic"/>
              </a:rPr>
              <a:t>Nebencharaktere</a:t>
            </a:r>
          </a:p>
          <a:p>
            <a:r>
              <a:rPr lang="de-DE" dirty="0">
                <a:latin typeface="Century Gothic"/>
                <a:cs typeface="Century Gothic"/>
              </a:rPr>
              <a:t>Übungsfiguren</a:t>
            </a:r>
          </a:p>
          <a:p>
            <a:endParaRPr lang="de-DE" dirty="0">
              <a:latin typeface="Century Gothic"/>
              <a:cs typeface="Century Gothic"/>
            </a:endParaRPr>
          </a:p>
          <a:p>
            <a:endParaRPr lang="de-DE" dirty="0">
              <a:latin typeface="Century Gothic"/>
              <a:cs typeface="Century Gothic"/>
            </a:endParaRPr>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2615504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Welche Animationen sind Notwendig?</a:t>
            </a:r>
            <a:endParaRPr lang="de-DE" sz="6600" dirty="0">
              <a:latin typeface="Doctor Who Regular"/>
              <a:cs typeface="Doctor Who Regular"/>
            </a:endParaRPr>
          </a:p>
        </p:txBody>
      </p:sp>
      <p:sp>
        <p:nvSpPr>
          <p:cNvPr id="3" name="Inhaltsplatzhalter 2"/>
          <p:cNvSpPr>
            <a:spLocks noGrp="1"/>
          </p:cNvSpPr>
          <p:nvPr>
            <p:ph idx="1"/>
          </p:nvPr>
        </p:nvSpPr>
        <p:spPr/>
        <p:txBody>
          <a:bodyPr/>
          <a:lstStyle/>
          <a:p>
            <a:r>
              <a:rPr lang="de-DE" dirty="0" smtClean="0">
                <a:latin typeface="Century Gothic"/>
                <a:cs typeface="Century Gothic"/>
              </a:rPr>
              <a:t>Dalek</a:t>
            </a:r>
            <a:endParaRPr lang="de-DE" dirty="0">
              <a:latin typeface="Century Gothic"/>
              <a:cs typeface="Century Gothic"/>
            </a:endParaRPr>
          </a:p>
          <a:p>
            <a:r>
              <a:rPr lang="de-DE" dirty="0">
                <a:latin typeface="Century Gothic"/>
                <a:cs typeface="Century Gothic"/>
              </a:rPr>
              <a:t>Tardis</a:t>
            </a:r>
          </a:p>
          <a:p>
            <a:r>
              <a:rPr lang="de-DE" dirty="0">
                <a:latin typeface="Century Gothic"/>
                <a:cs typeface="Century Gothic"/>
              </a:rPr>
              <a:t>Blume</a:t>
            </a:r>
          </a:p>
          <a:p>
            <a:r>
              <a:rPr lang="de-DE" dirty="0">
                <a:latin typeface="Century Gothic"/>
                <a:cs typeface="Century Gothic"/>
              </a:rPr>
              <a:t>Übungsfiguren (eventuell)</a:t>
            </a:r>
          </a:p>
          <a:p>
            <a:r>
              <a:rPr lang="de-DE" dirty="0">
                <a:latin typeface="Century Gothic"/>
                <a:cs typeface="Century Gothic"/>
              </a:rPr>
              <a:t>Nebencharaktere</a:t>
            </a:r>
          </a:p>
          <a:p>
            <a:endParaRPr lang="de-DE" dirty="0">
              <a:latin typeface="OCR A Std"/>
              <a:cs typeface="OCR A Std"/>
            </a:endParaRPr>
          </a:p>
          <a:p>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114061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626098"/>
            <a:ext cx="8229600" cy="1600200"/>
          </a:xfrm>
        </p:spPr>
        <p:txBody>
          <a:bodyPr/>
          <a:lstStyle/>
          <a:p>
            <a:r>
              <a:rPr lang="de-DE" sz="6600" dirty="0" smtClean="0">
                <a:latin typeface="Doctor Who Regular"/>
                <a:cs typeface="Doctor Who Regular"/>
              </a:rPr>
              <a:t>Zeitplan</a:t>
            </a:r>
            <a:endParaRPr lang="de-DE" sz="6600" dirty="0">
              <a:latin typeface="Doctor Who Regular"/>
              <a:cs typeface="Doctor Who Regular"/>
            </a:endParaRPr>
          </a:p>
        </p:txBody>
      </p:sp>
      <p:sp>
        <p:nvSpPr>
          <p:cNvPr id="3" name="Inhaltsplatzhalter 2"/>
          <p:cNvSpPr>
            <a:spLocks noGrp="1"/>
          </p:cNvSpPr>
          <p:nvPr>
            <p:ph idx="1"/>
          </p:nvPr>
        </p:nvSpPr>
        <p:spPr/>
        <p:txBody>
          <a:bodyPr>
            <a:normAutofit/>
          </a:bodyPr>
          <a:lstStyle/>
          <a:p>
            <a:endParaRPr lang="de-DE" dirty="0">
              <a:latin typeface="OCR A Std"/>
              <a:cs typeface="OCR A Std"/>
            </a:endParaRPr>
          </a:p>
        </p:txBody>
      </p:sp>
      <p:graphicFrame>
        <p:nvGraphicFramePr>
          <p:cNvPr id="7" name="Tabelle 6"/>
          <p:cNvGraphicFramePr>
            <a:graphicFrameLocks noGrp="1"/>
          </p:cNvGraphicFramePr>
          <p:nvPr>
            <p:extLst>
              <p:ext uri="{D42A27DB-BD31-4B8C-83A1-F6EECF244321}">
                <p14:modId xmlns:p14="http://schemas.microsoft.com/office/powerpoint/2010/main" val="1416971124"/>
              </p:ext>
            </p:extLst>
          </p:nvPr>
        </p:nvGraphicFramePr>
        <p:xfrm>
          <a:off x="0" y="831051"/>
          <a:ext cx="9144000" cy="6209043"/>
        </p:xfrm>
        <a:graphic>
          <a:graphicData uri="http://schemas.openxmlformats.org/drawingml/2006/table">
            <a:tbl>
              <a:tblPr firstRow="1" bandRow="1">
                <a:tableStyleId>{793D81CF-94F2-401A-BA57-92F5A7B2D0C5}</a:tableStyleId>
              </a:tblPr>
              <a:tblGrid>
                <a:gridCol w="1020277"/>
                <a:gridCol w="1346866"/>
                <a:gridCol w="6776857"/>
              </a:tblGrid>
              <a:tr h="295924">
                <a:tc>
                  <a:txBody>
                    <a:bodyPr/>
                    <a:lstStyle/>
                    <a:p>
                      <a:r>
                        <a:rPr lang="de-DE" sz="1300" dirty="0" smtClean="0">
                          <a:latin typeface="Century Gothic"/>
                          <a:cs typeface="Century Gothic"/>
                        </a:rPr>
                        <a:t>Datum</a:t>
                      </a:r>
                      <a:endParaRPr lang="de-DE" sz="1300" dirty="0">
                        <a:latin typeface="Century Gothic"/>
                        <a:cs typeface="Century Gothic"/>
                      </a:endParaRPr>
                    </a:p>
                  </a:txBody>
                  <a:tcPr>
                    <a:solidFill>
                      <a:srgbClr val="000080"/>
                    </a:solidFill>
                  </a:tcPr>
                </a:tc>
                <a:tc>
                  <a:txBody>
                    <a:bodyPr/>
                    <a:lstStyle/>
                    <a:p>
                      <a:r>
                        <a:rPr lang="de-DE" sz="1300" dirty="0" smtClean="0">
                          <a:latin typeface="Century Gothic"/>
                          <a:cs typeface="Century Gothic"/>
                        </a:rPr>
                        <a:t>Name</a:t>
                      </a:r>
                      <a:endParaRPr lang="de-DE" sz="1300" dirty="0">
                        <a:latin typeface="Century Gothic"/>
                        <a:cs typeface="Century Gothic"/>
                      </a:endParaRPr>
                    </a:p>
                  </a:txBody>
                  <a:tcPr>
                    <a:solidFill>
                      <a:srgbClr val="000080"/>
                    </a:solidFill>
                  </a:tcPr>
                </a:tc>
                <a:tc>
                  <a:txBody>
                    <a:bodyPr/>
                    <a:lstStyle/>
                    <a:p>
                      <a:r>
                        <a:rPr lang="de-DE" sz="1300" dirty="0" smtClean="0">
                          <a:latin typeface="Century Gothic"/>
                          <a:cs typeface="Century Gothic"/>
                        </a:rPr>
                        <a:t>Beschreibung</a:t>
                      </a:r>
                      <a:endParaRPr lang="de-DE" sz="1300" dirty="0">
                        <a:latin typeface="Century Gothic"/>
                        <a:cs typeface="Century Gothic"/>
                      </a:endParaRPr>
                    </a:p>
                  </a:txBody>
                  <a:tcPr>
                    <a:solidFill>
                      <a:srgbClr val="000080"/>
                    </a:solidFill>
                  </a:tcPr>
                </a:tc>
              </a:tr>
              <a:tr h="1758982">
                <a:tc>
                  <a:txBody>
                    <a:bodyPr/>
                    <a:lstStyle/>
                    <a:p>
                      <a:r>
                        <a:rPr lang="de-DE" sz="1300" baseline="0" dirty="0" smtClean="0">
                          <a:latin typeface="Century Gothic"/>
                          <a:cs typeface="Century Gothic"/>
                        </a:rPr>
                        <a:t>26.11.2014</a:t>
                      </a:r>
                      <a:endParaRPr lang="de-DE" sz="1300" dirty="0">
                        <a:latin typeface="Century Gothic"/>
                        <a:cs typeface="Century Gothic"/>
                      </a:endParaRPr>
                    </a:p>
                  </a:txBody>
                  <a:tcPr/>
                </a:tc>
                <a:tc>
                  <a:txBody>
                    <a:bodyPr/>
                    <a:lstStyle/>
                    <a:p>
                      <a:r>
                        <a:rPr lang="de-DE" sz="1300" baseline="0" dirty="0" smtClean="0">
                          <a:latin typeface="Century Gothic"/>
                          <a:cs typeface="Century Gothic"/>
                        </a:rPr>
                        <a:t>Grundelemente</a:t>
                      </a:r>
                      <a:endParaRPr lang="de-DE" sz="1300" dirty="0">
                        <a:latin typeface="Century Gothic"/>
                        <a:cs typeface="Century Gothic"/>
                      </a:endParaRPr>
                    </a:p>
                  </a:txBody>
                  <a:tcPr/>
                </a:tc>
                <a:tc>
                  <a:txBody>
                    <a:bodyPr/>
                    <a:lstStyle/>
                    <a:p>
                      <a:pPr marL="285750" indent="-285750">
                        <a:buFont typeface="Arial" panose="020B0604020202020204" pitchFamily="34" charset="0"/>
                        <a:buChar char="•"/>
                      </a:pPr>
                      <a:r>
                        <a:rPr lang="de-DE" sz="1300" baseline="0" dirty="0" smtClean="0">
                          <a:latin typeface="Century Gothic"/>
                          <a:cs typeface="Century Gothic"/>
                        </a:rPr>
                        <a:t>Storyboard</a:t>
                      </a:r>
                    </a:p>
                    <a:p>
                      <a:pPr marL="285750" indent="-285750">
                        <a:buFont typeface="Wingdings" charset="2"/>
                        <a:buChar char="Ø"/>
                      </a:pPr>
                      <a:r>
                        <a:rPr lang="de-DE" sz="1300" baseline="0" dirty="0" smtClean="0">
                          <a:latin typeface="Century Gothic"/>
                          <a:cs typeface="Century Gothic"/>
                        </a:rPr>
                        <a:t>Story (alle)</a:t>
                      </a:r>
                    </a:p>
                    <a:p>
                      <a:pPr marL="285750" indent="-285750">
                        <a:buFont typeface="Wingdings" charset="2"/>
                        <a:buChar char="Ø"/>
                      </a:pPr>
                      <a:r>
                        <a:rPr lang="de-DE" sz="1300" baseline="0" dirty="0" smtClean="0">
                          <a:latin typeface="Century Gothic"/>
                          <a:cs typeface="Century Gothic"/>
                        </a:rPr>
                        <a:t>Skizze (Sonia)</a:t>
                      </a:r>
                    </a:p>
                    <a:p>
                      <a:pPr marL="285750" indent="-285750">
                        <a:buFont typeface="Wingdings" charset="2"/>
                        <a:buChar char="Ø"/>
                      </a:pPr>
                      <a:r>
                        <a:rPr lang="de-DE" sz="1300" baseline="0" dirty="0" smtClean="0">
                          <a:latin typeface="Century Gothic"/>
                          <a:cs typeface="Century Gothic"/>
                        </a:rPr>
                        <a:t>Video (alle)</a:t>
                      </a:r>
                    </a:p>
                    <a:p>
                      <a:pPr marL="285750" indent="-285750">
                        <a:buFont typeface="Arial" panose="020B0604020202020204" pitchFamily="34" charset="0"/>
                        <a:buChar char="•"/>
                      </a:pPr>
                      <a:r>
                        <a:rPr lang="de-DE" sz="1300" baseline="0" dirty="0" smtClean="0">
                          <a:latin typeface="Century Gothic"/>
                          <a:cs typeface="Century Gothic"/>
                        </a:rPr>
                        <a:t>Erste Versionen der 3D-Objekte</a:t>
                      </a:r>
                    </a:p>
                    <a:p>
                      <a:pPr marL="285750" indent="-285750">
                        <a:buFont typeface="Wingdings" charset="2"/>
                        <a:buChar char="Ø"/>
                      </a:pPr>
                      <a:r>
                        <a:rPr lang="de-DE" sz="1300" baseline="0" dirty="0" smtClean="0">
                          <a:latin typeface="Century Gothic"/>
                          <a:cs typeface="Century Gothic"/>
                        </a:rPr>
                        <a:t>Tardis (Sonia)</a:t>
                      </a:r>
                    </a:p>
                    <a:p>
                      <a:pPr marL="285750" indent="-285750">
                        <a:buFont typeface="Wingdings" charset="2"/>
                        <a:buChar char="Ø"/>
                      </a:pPr>
                      <a:r>
                        <a:rPr lang="de-DE" sz="1300" baseline="0" dirty="0" smtClean="0">
                          <a:latin typeface="Century Gothic"/>
                          <a:cs typeface="Century Gothic"/>
                        </a:rPr>
                        <a:t>Dalek (Elif)</a:t>
                      </a:r>
                    </a:p>
                    <a:p>
                      <a:pPr marL="285750" indent="-285750">
                        <a:buFont typeface="Wingdings" charset="2"/>
                        <a:buChar char="Ø"/>
                      </a:pPr>
                      <a:r>
                        <a:rPr lang="de-DE" sz="1300" baseline="0" dirty="0" smtClean="0">
                          <a:latin typeface="Century Gothic"/>
                          <a:cs typeface="Century Gothic"/>
                        </a:rPr>
                        <a:t>Blume (Janine)</a:t>
                      </a:r>
                    </a:p>
                    <a:p>
                      <a:pPr marL="171450" indent="-171450">
                        <a:buFont typeface="Arial"/>
                        <a:buChar char="•"/>
                      </a:pPr>
                      <a:r>
                        <a:rPr lang="de-DE" sz="1300" baseline="0" dirty="0" smtClean="0">
                          <a:latin typeface="Century Gothic"/>
                          <a:cs typeface="Century Gothic"/>
                        </a:rPr>
                        <a:t>Planungspräsentation (alle)</a:t>
                      </a:r>
                    </a:p>
                  </a:txBody>
                  <a:tcPr/>
                </a:tc>
              </a:tr>
              <a:tr h="2129294">
                <a:tc>
                  <a:txBody>
                    <a:bodyPr/>
                    <a:lstStyle/>
                    <a:p>
                      <a:r>
                        <a:rPr lang="de-DE" sz="1300" dirty="0" smtClean="0">
                          <a:latin typeface="Century Gothic"/>
                          <a:cs typeface="Century Gothic"/>
                        </a:rPr>
                        <a:t>03.12.2014</a:t>
                      </a:r>
                      <a:endParaRPr lang="de-DE" sz="1300" dirty="0">
                        <a:latin typeface="Century Gothic"/>
                        <a:cs typeface="Century Gothic"/>
                      </a:endParaRPr>
                    </a:p>
                  </a:txBody>
                  <a:tcPr/>
                </a:tc>
                <a:tc>
                  <a:txBody>
                    <a:bodyPr/>
                    <a:lstStyle/>
                    <a:p>
                      <a:r>
                        <a:rPr lang="de-DE" sz="1300" dirty="0" smtClean="0">
                          <a:latin typeface="Century Gothic"/>
                          <a:cs typeface="Century Gothic"/>
                        </a:rPr>
                        <a:t>Rohfassung</a:t>
                      </a:r>
                    </a:p>
                  </a:txBody>
                  <a:tcPr/>
                </a:tc>
                <a:tc>
                  <a:txBody>
                    <a:bodyPr/>
                    <a:lstStyle/>
                    <a:p>
                      <a:pPr marL="285750" indent="-285750">
                        <a:buFont typeface="Arial" panose="020B0604020202020204" pitchFamily="34" charset="0"/>
                        <a:buChar char="•"/>
                      </a:pPr>
                      <a:r>
                        <a:rPr lang="de-DE" sz="1300" dirty="0" smtClean="0">
                          <a:latin typeface="Century Gothic"/>
                          <a:cs typeface="Century Gothic"/>
                        </a:rPr>
                        <a:t>Texturen (alle)</a:t>
                      </a:r>
                    </a:p>
                    <a:p>
                      <a:pPr marL="285750" indent="-285750">
                        <a:buFont typeface="Arial" panose="020B0604020202020204" pitchFamily="34" charset="0"/>
                        <a:buChar char="•"/>
                      </a:pPr>
                      <a:r>
                        <a:rPr lang="de-DE" sz="1300" dirty="0" smtClean="0">
                          <a:latin typeface="Century Gothic"/>
                          <a:cs typeface="Century Gothic"/>
                        </a:rPr>
                        <a:t>Aufnahme der Sounds (alle)</a:t>
                      </a:r>
                    </a:p>
                    <a:p>
                      <a:pPr marL="285750" indent="-285750">
                        <a:buFont typeface="Arial" panose="020B0604020202020204" pitchFamily="34" charset="0"/>
                        <a:buChar char="•"/>
                      </a:pPr>
                      <a:r>
                        <a:rPr lang="de-DE" sz="1300" dirty="0" smtClean="0">
                          <a:latin typeface="Century Gothic"/>
                          <a:cs typeface="Century Gothic"/>
                        </a:rPr>
                        <a:t>Kamerafahrten (</a:t>
                      </a:r>
                      <a:r>
                        <a:rPr lang="de-DE" sz="1300" dirty="0" err="1" smtClean="0">
                          <a:latin typeface="Century Gothic"/>
                          <a:cs typeface="Century Gothic"/>
                        </a:rPr>
                        <a:t>Sonia,Elif</a:t>
                      </a:r>
                      <a:r>
                        <a:rPr lang="de-DE" sz="1300" dirty="0" smtClean="0">
                          <a:latin typeface="Century Gothic"/>
                          <a:cs typeface="Century Gothic"/>
                        </a:rPr>
                        <a:t>)</a:t>
                      </a:r>
                    </a:p>
                    <a:p>
                      <a:pPr marL="285750" indent="-285750">
                        <a:buFont typeface="Arial" panose="020B0604020202020204" pitchFamily="34" charset="0"/>
                        <a:buChar char="•"/>
                      </a:pPr>
                      <a:r>
                        <a:rPr lang="de-DE" sz="1300" dirty="0" smtClean="0">
                          <a:latin typeface="Century Gothic"/>
                          <a:cs typeface="Century Gothic"/>
                        </a:rPr>
                        <a:t>Modellierung (alle)</a:t>
                      </a:r>
                      <a:endParaRPr lang="de-DE" sz="1300" u="sng" dirty="0" smtClean="0">
                        <a:latin typeface="Century Gothic"/>
                        <a:cs typeface="Century Gothic"/>
                      </a:endParaRPr>
                    </a:p>
                    <a:p>
                      <a:pPr marL="285750" indent="-285750">
                        <a:buFont typeface="Wingdings" charset="2"/>
                        <a:buChar char="Ø"/>
                      </a:pPr>
                      <a:r>
                        <a:rPr lang="de-DE" sz="1300" dirty="0" smtClean="0">
                          <a:latin typeface="Century Gothic"/>
                          <a:cs typeface="Century Gothic"/>
                        </a:rPr>
                        <a:t>Nebencharaktere</a:t>
                      </a:r>
                    </a:p>
                    <a:p>
                      <a:pPr marL="285750" indent="-285750">
                        <a:buFont typeface="Symbol" charset="2"/>
                        <a:buChar char="-"/>
                      </a:pPr>
                      <a:r>
                        <a:rPr lang="de-DE" sz="1300" dirty="0" smtClean="0">
                          <a:latin typeface="Century Gothic"/>
                          <a:cs typeface="Century Gothic"/>
                        </a:rPr>
                        <a:t>Tier (Sonia)</a:t>
                      </a:r>
                    </a:p>
                    <a:p>
                      <a:pPr marL="285750" indent="-285750">
                        <a:buFont typeface="Symbol" charset="2"/>
                        <a:buChar char="-"/>
                      </a:pPr>
                      <a:r>
                        <a:rPr lang="de-DE" sz="1300" dirty="0" smtClean="0">
                          <a:latin typeface="Century Gothic"/>
                          <a:cs typeface="Century Gothic"/>
                        </a:rPr>
                        <a:t>Hand (Elif)</a:t>
                      </a:r>
                    </a:p>
                    <a:p>
                      <a:pPr marL="285750" indent="-285750">
                        <a:buFont typeface="Symbol" charset="2"/>
                        <a:buChar char="-"/>
                      </a:pPr>
                      <a:r>
                        <a:rPr lang="de-DE" sz="1300" baseline="0" dirty="0" smtClean="0">
                          <a:latin typeface="Century Gothic"/>
                          <a:cs typeface="Century Gothic"/>
                        </a:rPr>
                        <a:t>Bein (Janine)</a:t>
                      </a:r>
                      <a:endParaRPr lang="de-DE" sz="1300" dirty="0" smtClean="0">
                        <a:latin typeface="Century Gothic"/>
                        <a:cs typeface="Century Gothic"/>
                      </a:endParaRPr>
                    </a:p>
                    <a:p>
                      <a:pPr marL="285750" indent="-285750">
                        <a:buFont typeface="Wingdings" charset="2"/>
                        <a:buChar char="Ø"/>
                      </a:pPr>
                      <a:r>
                        <a:rPr lang="de-DE" sz="1300" dirty="0" smtClean="0">
                          <a:latin typeface="Century Gothic"/>
                          <a:cs typeface="Century Gothic"/>
                        </a:rPr>
                        <a:t>Landschaften(alle)</a:t>
                      </a:r>
                    </a:p>
                    <a:p>
                      <a:pPr marL="285750" indent="-285750">
                        <a:buFont typeface="Wingdings" charset="2"/>
                        <a:buChar char="Ø"/>
                      </a:pPr>
                      <a:r>
                        <a:rPr lang="de-DE" sz="1300" dirty="0" smtClean="0">
                          <a:latin typeface="Century Gothic"/>
                          <a:cs typeface="Century Gothic"/>
                        </a:rPr>
                        <a:t>Restliche Objekte (alle)</a:t>
                      </a:r>
                    </a:p>
                    <a:p>
                      <a:pPr marL="285750" indent="-285750">
                        <a:buFont typeface="Arial"/>
                        <a:buChar char="•"/>
                      </a:pPr>
                      <a:r>
                        <a:rPr lang="de-DE" sz="1300" dirty="0" smtClean="0">
                          <a:latin typeface="Century Gothic"/>
                          <a:cs typeface="Century Gothic"/>
                        </a:rPr>
                        <a:t>Erstellung der ersten Animationen(alle)</a:t>
                      </a:r>
                    </a:p>
                  </a:txBody>
                  <a:tcPr/>
                </a:tc>
              </a:tr>
              <a:tr h="833202">
                <a:tc>
                  <a:txBody>
                    <a:bodyPr/>
                    <a:lstStyle/>
                    <a:p>
                      <a:r>
                        <a:rPr lang="de-DE" sz="1300" dirty="0" smtClean="0">
                          <a:latin typeface="Century Gothic"/>
                          <a:cs typeface="Century Gothic"/>
                        </a:rPr>
                        <a:t>10.12.2014</a:t>
                      </a:r>
                      <a:endParaRPr lang="de-DE" sz="1300" dirty="0">
                        <a:latin typeface="Century Gothic"/>
                        <a:cs typeface="Century Gothic"/>
                      </a:endParaRPr>
                    </a:p>
                  </a:txBody>
                  <a:tcPr/>
                </a:tc>
                <a:tc>
                  <a:txBody>
                    <a:bodyPr/>
                    <a:lstStyle/>
                    <a:p>
                      <a:r>
                        <a:rPr lang="de-DE" sz="1300" dirty="0" smtClean="0">
                          <a:latin typeface="Century Gothic"/>
                          <a:cs typeface="Century Gothic"/>
                        </a:rPr>
                        <a:t>Erweiterung</a:t>
                      </a:r>
                      <a:endParaRPr lang="de-DE" sz="1300" dirty="0">
                        <a:latin typeface="Century Gothic"/>
                        <a:cs typeface="Century Gothic"/>
                      </a:endParaRPr>
                    </a:p>
                  </a:txBody>
                  <a:tcPr/>
                </a:tc>
                <a:tc>
                  <a:txBody>
                    <a:bodyPr/>
                    <a:lstStyle/>
                    <a:p>
                      <a:pPr marL="285750" indent="-285750">
                        <a:buFont typeface="Arial" panose="020B0604020202020204" pitchFamily="34" charset="0"/>
                        <a:buChar char="•"/>
                      </a:pPr>
                      <a:r>
                        <a:rPr lang="de-DE" sz="1300" baseline="0" dirty="0" smtClean="0">
                          <a:latin typeface="Century Gothic"/>
                          <a:cs typeface="Century Gothic"/>
                        </a:rPr>
                        <a:t>Einstellen von Realistischem Licht und Schatten (alle)</a:t>
                      </a:r>
                    </a:p>
                    <a:p>
                      <a:pPr marL="285750" indent="-285750">
                        <a:buFont typeface="Arial" panose="020B0604020202020204" pitchFamily="34" charset="0"/>
                        <a:buChar char="•"/>
                      </a:pPr>
                      <a:r>
                        <a:rPr lang="de-DE" sz="1300" baseline="0" dirty="0" smtClean="0">
                          <a:latin typeface="Century Gothic"/>
                          <a:cs typeface="Century Gothic"/>
                        </a:rPr>
                        <a:t>Einfügen der Sounds (alle)</a:t>
                      </a:r>
                    </a:p>
                    <a:p>
                      <a:pPr marL="285750" indent="-285750">
                        <a:buFont typeface="Arial" panose="020B0604020202020204" pitchFamily="34" charset="0"/>
                        <a:buChar char="•"/>
                      </a:pPr>
                      <a:r>
                        <a:rPr lang="de-DE" sz="1300" baseline="0" dirty="0" smtClean="0">
                          <a:latin typeface="Century Gothic"/>
                          <a:cs typeface="Century Gothic"/>
                        </a:rPr>
                        <a:t>Überarbeitete Version der Objekte (alle)</a:t>
                      </a:r>
                    </a:p>
                    <a:p>
                      <a:pPr marL="285750" indent="-285750">
                        <a:buFont typeface="Arial" panose="020B0604020202020204" pitchFamily="34" charset="0"/>
                        <a:buChar char="•"/>
                      </a:pPr>
                      <a:r>
                        <a:rPr lang="de-DE" sz="1300" baseline="0" dirty="0" smtClean="0">
                          <a:latin typeface="Century Gothic"/>
                          <a:cs typeface="Century Gothic"/>
                        </a:rPr>
                        <a:t>Fertigstellung der Animationen (alle)</a:t>
                      </a:r>
                    </a:p>
                  </a:txBody>
                  <a:tcPr/>
                </a:tc>
              </a:tr>
              <a:tr h="833202">
                <a:tc>
                  <a:txBody>
                    <a:bodyPr/>
                    <a:lstStyle/>
                    <a:p>
                      <a:r>
                        <a:rPr lang="de-DE" sz="1300" dirty="0" smtClean="0">
                          <a:latin typeface="Century Gothic"/>
                          <a:cs typeface="Century Gothic"/>
                        </a:rPr>
                        <a:t>17.12.2014</a:t>
                      </a:r>
                      <a:endParaRPr lang="de-DE" sz="1300" dirty="0">
                        <a:latin typeface="Century Gothic"/>
                        <a:cs typeface="Century Gothic"/>
                      </a:endParaRPr>
                    </a:p>
                  </a:txBody>
                  <a:tcPr/>
                </a:tc>
                <a:tc>
                  <a:txBody>
                    <a:bodyPr/>
                    <a:lstStyle/>
                    <a:p>
                      <a:r>
                        <a:rPr lang="de-DE" sz="1300" dirty="0" smtClean="0">
                          <a:latin typeface="Century Gothic"/>
                          <a:cs typeface="Century Gothic"/>
                        </a:rPr>
                        <a:t>Fertigstellung</a:t>
                      </a:r>
                      <a:endParaRPr lang="de-DE" sz="1300" dirty="0">
                        <a:latin typeface="Century Gothic"/>
                        <a:cs typeface="Century Gothic"/>
                      </a:endParaRPr>
                    </a:p>
                  </a:txBody>
                  <a:tcPr/>
                </a:tc>
                <a:tc>
                  <a:txBody>
                    <a:bodyPr/>
                    <a:lstStyle/>
                    <a:p>
                      <a:pPr marL="171450" indent="-171450">
                        <a:buFont typeface="Arial"/>
                        <a:buChar char="•"/>
                      </a:pPr>
                      <a:r>
                        <a:rPr lang="de-DE" sz="1300" baseline="0" dirty="0" smtClean="0">
                          <a:latin typeface="Century Gothic"/>
                          <a:cs typeface="Century Gothic"/>
                        </a:rPr>
                        <a:t>Feinschliff (alle)</a:t>
                      </a:r>
                    </a:p>
                    <a:p>
                      <a:pPr marL="171450" indent="-171450">
                        <a:buFont typeface="Arial"/>
                        <a:buChar char="•"/>
                      </a:pPr>
                      <a:r>
                        <a:rPr lang="de-DE" sz="1300" baseline="0" dirty="0" smtClean="0">
                          <a:latin typeface="Century Gothic"/>
                          <a:cs typeface="Century Gothic"/>
                        </a:rPr>
                        <a:t>Rendern des Endvideos (alle)</a:t>
                      </a:r>
                    </a:p>
                    <a:p>
                      <a:pPr marL="171450" indent="-171450">
                        <a:buFont typeface="Arial"/>
                        <a:buChar char="•"/>
                      </a:pPr>
                      <a:r>
                        <a:rPr lang="de-DE" sz="1300" baseline="0" dirty="0" smtClean="0">
                          <a:latin typeface="Century Gothic"/>
                          <a:cs typeface="Century Gothic"/>
                        </a:rPr>
                        <a:t>Fertigungen der Abschlusspräsentation (alle)</a:t>
                      </a:r>
                    </a:p>
                    <a:p>
                      <a:endParaRPr lang="de-DE" sz="1300" baseline="0" dirty="0" smtClean="0">
                        <a:latin typeface="Century Gothic"/>
                        <a:cs typeface="Century Gothic"/>
                      </a:endParaRPr>
                    </a:p>
                  </a:txBody>
                  <a:tcPr/>
                </a:tc>
              </a:tr>
            </a:tbl>
          </a:graphicData>
        </a:graphic>
      </p:graphicFrame>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4229490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Risiken</a:t>
            </a:r>
            <a:endParaRPr lang="de-DE" sz="6600" dirty="0">
              <a:latin typeface="Doctor Who Regular"/>
              <a:cs typeface="Doctor Who Regular"/>
            </a:endParaRPr>
          </a:p>
        </p:txBody>
      </p:sp>
      <p:sp>
        <p:nvSpPr>
          <p:cNvPr id="3" name="Inhaltsplatzhalter 2"/>
          <p:cNvSpPr>
            <a:spLocks noGrp="1"/>
          </p:cNvSpPr>
          <p:nvPr>
            <p:ph idx="1"/>
          </p:nvPr>
        </p:nvSpPr>
        <p:spPr/>
        <p:txBody>
          <a:bodyPr/>
          <a:lstStyle/>
          <a:p>
            <a:r>
              <a:rPr lang="de-DE" dirty="0" smtClean="0">
                <a:latin typeface="Century Gothic"/>
                <a:cs typeface="Century Gothic"/>
              </a:rPr>
              <a:t>Ausfall </a:t>
            </a:r>
            <a:r>
              <a:rPr lang="de-DE" dirty="0">
                <a:latin typeface="Century Gothic"/>
                <a:cs typeface="Century Gothic"/>
              </a:rPr>
              <a:t>von Ressourcen</a:t>
            </a:r>
          </a:p>
          <a:p>
            <a:pPr lvl="1"/>
            <a:r>
              <a:rPr lang="de-DE" sz="2000" dirty="0">
                <a:latin typeface="Century Gothic"/>
                <a:cs typeface="Century Gothic"/>
              </a:rPr>
              <a:t>Notfall-Ressourcen</a:t>
            </a:r>
          </a:p>
          <a:p>
            <a:r>
              <a:rPr lang="de-DE" dirty="0">
                <a:latin typeface="Century Gothic"/>
                <a:cs typeface="Century Gothic"/>
              </a:rPr>
              <a:t>Zeitmanagement</a:t>
            </a:r>
          </a:p>
          <a:p>
            <a:pPr lvl="1"/>
            <a:r>
              <a:rPr lang="de-DE" sz="2000" dirty="0">
                <a:latin typeface="Century Gothic"/>
                <a:cs typeface="Century Gothic"/>
              </a:rPr>
              <a:t>Zusatztermine</a:t>
            </a:r>
          </a:p>
          <a:p>
            <a:r>
              <a:rPr lang="de-DE" dirty="0">
                <a:latin typeface="Century Gothic"/>
                <a:cs typeface="Century Gothic"/>
              </a:rPr>
              <a:t>Probleme beim Modellieren</a:t>
            </a:r>
          </a:p>
          <a:p>
            <a:pPr lvl="1"/>
            <a:r>
              <a:rPr lang="de-DE" sz="2000" dirty="0" err="1">
                <a:latin typeface="Century Gothic"/>
                <a:cs typeface="Century Gothic"/>
              </a:rPr>
              <a:t>Tutorials</a:t>
            </a:r>
            <a:r>
              <a:rPr lang="de-DE" sz="2000" dirty="0">
                <a:latin typeface="Century Gothic"/>
                <a:cs typeface="Century Gothic"/>
              </a:rPr>
              <a:t> schauen</a:t>
            </a:r>
          </a:p>
          <a:p>
            <a:r>
              <a:rPr lang="de-DE" dirty="0">
                <a:latin typeface="Century Gothic"/>
                <a:cs typeface="Century Gothic"/>
              </a:rPr>
              <a:t>Keine passende Gema-freie Audiodateien</a:t>
            </a:r>
          </a:p>
          <a:p>
            <a:pPr lvl="1"/>
            <a:r>
              <a:rPr lang="de-DE" sz="2000" dirty="0">
                <a:latin typeface="Century Gothic"/>
                <a:cs typeface="Century Gothic"/>
              </a:rPr>
              <a:t>Selber aufnehmen</a:t>
            </a:r>
          </a:p>
          <a:p>
            <a:endParaRPr lang="de-DE" dirty="0">
              <a:latin typeface="OCR A Std"/>
              <a:cs typeface="OCR A Std"/>
            </a:endParaRPr>
          </a:p>
          <a:p>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3129688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4703881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Quellen</a:t>
            </a:r>
            <a:endParaRPr lang="de-DE" sz="6600" dirty="0">
              <a:latin typeface="Doctor Who Regular"/>
              <a:cs typeface="Doctor Who Regular"/>
            </a:endParaRPr>
          </a:p>
        </p:txBody>
      </p:sp>
      <p:sp>
        <p:nvSpPr>
          <p:cNvPr id="3" name="Inhaltsplatzhalter 2"/>
          <p:cNvSpPr>
            <a:spLocks noGrp="1"/>
          </p:cNvSpPr>
          <p:nvPr>
            <p:ph idx="1"/>
          </p:nvPr>
        </p:nvSpPr>
        <p:spPr/>
        <p:txBody>
          <a:bodyPr>
            <a:normAutofit fontScale="62500" lnSpcReduction="20000"/>
          </a:bodyPr>
          <a:lstStyle/>
          <a:p>
            <a:pPr marL="0" indent="0">
              <a:buNone/>
            </a:pPr>
            <a:r>
              <a:rPr lang="de-DE" sz="2900" dirty="0">
                <a:latin typeface="OCR A Std"/>
                <a:cs typeface="OCR A Std"/>
              </a:rPr>
              <a:t>Models</a:t>
            </a:r>
            <a:r>
              <a:rPr lang="de-DE" sz="2900" dirty="0" smtClean="0">
                <a:latin typeface="OCR A Std"/>
                <a:cs typeface="OCR A Std"/>
              </a:rPr>
              <a:t>:</a:t>
            </a:r>
          </a:p>
          <a:p>
            <a:r>
              <a:rPr lang="de-DE" dirty="0" err="1" smtClean="0">
                <a:latin typeface="OCR A Std"/>
                <a:cs typeface="OCR A Std"/>
              </a:rPr>
              <a:t>Red</a:t>
            </a:r>
            <a:r>
              <a:rPr lang="de-DE" dirty="0" smtClean="0">
                <a:latin typeface="OCR A Std"/>
                <a:cs typeface="OCR A Std"/>
              </a:rPr>
              <a:t> </a:t>
            </a:r>
            <a:r>
              <a:rPr lang="de-DE" dirty="0">
                <a:latin typeface="OCR A Std"/>
                <a:cs typeface="OCR A Std"/>
              </a:rPr>
              <a:t>Dalek:  </a:t>
            </a:r>
            <a:r>
              <a:rPr lang="de-DE" dirty="0">
                <a:latin typeface="OCR A Std"/>
                <a:cs typeface="OCR A Std"/>
                <a:hlinkClick r:id="rId2"/>
              </a:rPr>
              <a:t>http://www.blendswap.com/blends/view/</a:t>
            </a:r>
            <a:r>
              <a:rPr lang="de-DE" dirty="0" smtClean="0">
                <a:latin typeface="OCR A Std"/>
                <a:cs typeface="OCR A Std"/>
                <a:hlinkClick r:id="rId2"/>
              </a:rPr>
              <a:t>75595</a:t>
            </a:r>
            <a:endParaRPr lang="de-DE" dirty="0" smtClean="0">
              <a:latin typeface="OCR A Std"/>
              <a:cs typeface="OCR A Std"/>
            </a:endParaRPr>
          </a:p>
          <a:p>
            <a:r>
              <a:rPr lang="de-DE" dirty="0" smtClean="0">
                <a:latin typeface="OCR A Std"/>
                <a:cs typeface="OCR A Std"/>
              </a:rPr>
              <a:t>Brown </a:t>
            </a:r>
            <a:r>
              <a:rPr lang="de-DE" dirty="0">
                <a:latin typeface="OCR A Std"/>
                <a:cs typeface="OCR A Std"/>
              </a:rPr>
              <a:t>Dalek</a:t>
            </a:r>
            <a:r>
              <a:rPr lang="de-DE" dirty="0" smtClean="0">
                <a:latin typeface="OCR A Std"/>
                <a:cs typeface="OCR A Std"/>
              </a:rPr>
              <a:t>: </a:t>
            </a:r>
            <a:r>
              <a:rPr lang="de-DE" dirty="0">
                <a:latin typeface="OCR A Std"/>
                <a:cs typeface="OCR A Std"/>
                <a:hlinkClick r:id="rId3"/>
              </a:rPr>
              <a:t>http://www.blendswap.com/blends/view/</a:t>
            </a:r>
            <a:r>
              <a:rPr lang="de-DE" dirty="0" smtClean="0">
                <a:latin typeface="OCR A Std"/>
                <a:cs typeface="OCR A Std"/>
                <a:hlinkClick r:id="rId3"/>
              </a:rPr>
              <a:t>52144</a:t>
            </a:r>
            <a:endParaRPr lang="de-DE" dirty="0" smtClean="0">
              <a:latin typeface="OCR A Std"/>
              <a:cs typeface="OCR A Std"/>
            </a:endParaRPr>
          </a:p>
          <a:p>
            <a:r>
              <a:rPr lang="de-DE" dirty="0" smtClean="0">
                <a:latin typeface="OCR A Std"/>
                <a:cs typeface="OCR A Std"/>
              </a:rPr>
              <a:t>Earth</a:t>
            </a:r>
            <a:r>
              <a:rPr lang="de-DE" dirty="0">
                <a:latin typeface="OCR A Std"/>
                <a:cs typeface="OCR A Std"/>
              </a:rPr>
              <a:t>:  </a:t>
            </a:r>
            <a:r>
              <a:rPr lang="de-DE" dirty="0">
                <a:latin typeface="OCR A Std"/>
                <a:cs typeface="OCR A Std"/>
                <a:hlinkClick r:id="rId4"/>
              </a:rPr>
              <a:t>http://www.blendswap.com/blends/view/</a:t>
            </a:r>
            <a:r>
              <a:rPr lang="de-DE" dirty="0" smtClean="0">
                <a:latin typeface="OCR A Std"/>
                <a:cs typeface="OCR A Std"/>
                <a:hlinkClick r:id="rId4"/>
              </a:rPr>
              <a:t>71640</a:t>
            </a:r>
            <a:endParaRPr lang="de-DE" dirty="0" smtClean="0">
              <a:latin typeface="OCR A Std"/>
              <a:cs typeface="OCR A Std"/>
            </a:endParaRPr>
          </a:p>
          <a:p>
            <a:r>
              <a:rPr lang="de-DE" dirty="0" err="1" smtClean="0">
                <a:latin typeface="OCR A Std"/>
                <a:cs typeface="OCR A Std"/>
              </a:rPr>
              <a:t>Ice</a:t>
            </a:r>
            <a:r>
              <a:rPr lang="de-DE" dirty="0" smtClean="0">
                <a:latin typeface="OCR A Std"/>
                <a:cs typeface="OCR A Std"/>
              </a:rPr>
              <a:t> </a:t>
            </a:r>
            <a:r>
              <a:rPr lang="de-DE" dirty="0" err="1">
                <a:latin typeface="OCR A Std"/>
                <a:cs typeface="OCR A Std"/>
              </a:rPr>
              <a:t>cream</a:t>
            </a:r>
            <a:r>
              <a:rPr lang="de-DE" dirty="0">
                <a:latin typeface="OCR A Std"/>
                <a:cs typeface="OCR A Std"/>
              </a:rPr>
              <a:t>:  </a:t>
            </a:r>
            <a:r>
              <a:rPr lang="de-DE" dirty="0">
                <a:latin typeface="OCR A Std"/>
                <a:cs typeface="OCR A Std"/>
                <a:hlinkClick r:id="rId5"/>
              </a:rPr>
              <a:t>http://www.blendswap.com/blends/view/</a:t>
            </a:r>
            <a:r>
              <a:rPr lang="de-DE" dirty="0" smtClean="0">
                <a:latin typeface="OCR A Std"/>
                <a:cs typeface="OCR A Std"/>
                <a:hlinkClick r:id="rId5"/>
              </a:rPr>
              <a:t>75469</a:t>
            </a:r>
            <a:endParaRPr lang="de-DE" dirty="0" smtClean="0">
              <a:latin typeface="OCR A Std"/>
              <a:cs typeface="OCR A Std"/>
            </a:endParaRPr>
          </a:p>
          <a:p>
            <a:r>
              <a:rPr lang="de-DE" dirty="0" err="1" smtClean="0">
                <a:latin typeface="OCR A Std"/>
                <a:cs typeface="OCR A Std"/>
              </a:rPr>
              <a:t>Flower</a:t>
            </a:r>
            <a:r>
              <a:rPr lang="de-DE" dirty="0">
                <a:latin typeface="OCR A Std"/>
                <a:cs typeface="OCR A Std"/>
              </a:rPr>
              <a:t>: </a:t>
            </a:r>
            <a:r>
              <a:rPr lang="de-DE" dirty="0">
                <a:latin typeface="OCR A Std"/>
                <a:cs typeface="OCR A Std"/>
                <a:hlinkClick r:id="rId6"/>
              </a:rPr>
              <a:t>http://www.blendswap.com/blends/view/</a:t>
            </a:r>
            <a:r>
              <a:rPr lang="de-DE" dirty="0" smtClean="0">
                <a:latin typeface="OCR A Std"/>
                <a:cs typeface="OCR A Std"/>
                <a:hlinkClick r:id="rId6"/>
              </a:rPr>
              <a:t>15228</a:t>
            </a:r>
            <a:endParaRPr lang="de-DE" dirty="0" smtClean="0">
              <a:latin typeface="OCR A Std"/>
              <a:cs typeface="OCR A Std"/>
            </a:endParaRPr>
          </a:p>
          <a:p>
            <a:r>
              <a:rPr lang="de-DE" dirty="0" smtClean="0">
                <a:latin typeface="OCR A Std"/>
                <a:cs typeface="OCR A Std"/>
              </a:rPr>
              <a:t>Hand</a:t>
            </a:r>
            <a:r>
              <a:rPr lang="de-DE" dirty="0">
                <a:latin typeface="OCR A Std"/>
                <a:cs typeface="OCR A Std"/>
              </a:rPr>
              <a:t>: </a:t>
            </a:r>
            <a:r>
              <a:rPr lang="de-DE" dirty="0">
                <a:latin typeface="OCR A Std"/>
                <a:cs typeface="OCR A Std"/>
                <a:hlinkClick r:id="rId7"/>
              </a:rPr>
              <a:t>http://www.blendswap.com/blends/view/</a:t>
            </a:r>
            <a:r>
              <a:rPr lang="de-DE" dirty="0" smtClean="0">
                <a:latin typeface="OCR A Std"/>
                <a:cs typeface="OCR A Std"/>
                <a:hlinkClick r:id="rId7"/>
              </a:rPr>
              <a:t>69621</a:t>
            </a:r>
            <a:endParaRPr lang="de-DE" dirty="0" smtClean="0">
              <a:latin typeface="OCR A Std"/>
              <a:cs typeface="OCR A Std"/>
            </a:endParaRPr>
          </a:p>
          <a:p>
            <a:r>
              <a:rPr lang="de-DE" dirty="0" err="1" smtClean="0">
                <a:latin typeface="OCR A Std"/>
                <a:cs typeface="OCR A Std"/>
              </a:rPr>
              <a:t>Helicopter</a:t>
            </a:r>
            <a:r>
              <a:rPr lang="de-DE" dirty="0">
                <a:latin typeface="OCR A Std"/>
                <a:cs typeface="OCR A Std"/>
              </a:rPr>
              <a:t>: </a:t>
            </a:r>
            <a:r>
              <a:rPr lang="de-DE" dirty="0">
                <a:latin typeface="OCR A Std"/>
                <a:cs typeface="OCR A Std"/>
                <a:hlinkClick r:id="rId8"/>
              </a:rPr>
              <a:t>http://www.blendswap.com/blends/view/</a:t>
            </a:r>
            <a:r>
              <a:rPr lang="de-DE" dirty="0" smtClean="0">
                <a:latin typeface="OCR A Std"/>
                <a:cs typeface="OCR A Std"/>
                <a:hlinkClick r:id="rId8"/>
              </a:rPr>
              <a:t>7158</a:t>
            </a:r>
            <a:endParaRPr lang="de-DE" dirty="0" smtClean="0">
              <a:latin typeface="OCR A Std"/>
              <a:cs typeface="OCR A Std"/>
            </a:endParaRPr>
          </a:p>
          <a:p>
            <a:r>
              <a:rPr lang="de-DE" dirty="0" smtClean="0">
                <a:latin typeface="OCR A Std"/>
                <a:cs typeface="OCR A Std"/>
              </a:rPr>
              <a:t>Barn</a:t>
            </a:r>
            <a:r>
              <a:rPr lang="de-DE" dirty="0">
                <a:latin typeface="OCR A Std"/>
                <a:cs typeface="OCR A Std"/>
              </a:rPr>
              <a:t>: </a:t>
            </a:r>
            <a:r>
              <a:rPr lang="de-DE" dirty="0">
                <a:latin typeface="OCR A Std"/>
                <a:cs typeface="OCR A Std"/>
                <a:hlinkClick r:id="rId9"/>
              </a:rPr>
              <a:t>http://www.blendswap.com/blends/view/</a:t>
            </a:r>
            <a:r>
              <a:rPr lang="de-DE" dirty="0" smtClean="0">
                <a:latin typeface="OCR A Std"/>
                <a:cs typeface="OCR A Std"/>
                <a:hlinkClick r:id="rId9"/>
              </a:rPr>
              <a:t>43078</a:t>
            </a:r>
            <a:endParaRPr lang="de-DE" dirty="0" smtClean="0">
              <a:latin typeface="OCR A Std"/>
              <a:cs typeface="OCR A Std"/>
            </a:endParaRPr>
          </a:p>
          <a:p>
            <a:r>
              <a:rPr lang="de-DE" dirty="0" smtClean="0">
                <a:latin typeface="OCR A Std"/>
                <a:cs typeface="OCR A Std"/>
              </a:rPr>
              <a:t>Skeleton</a:t>
            </a:r>
            <a:r>
              <a:rPr lang="de-DE" dirty="0">
                <a:latin typeface="OCR A Std"/>
                <a:cs typeface="OCR A Std"/>
              </a:rPr>
              <a:t>: </a:t>
            </a:r>
            <a:r>
              <a:rPr lang="de-DE" dirty="0">
                <a:latin typeface="OCR A Std"/>
                <a:cs typeface="OCR A Std"/>
                <a:hlinkClick r:id="rId10"/>
              </a:rPr>
              <a:t>http://www.blendswap.com/blends/view/</a:t>
            </a:r>
            <a:r>
              <a:rPr lang="de-DE" dirty="0" smtClean="0">
                <a:latin typeface="OCR A Std"/>
                <a:cs typeface="OCR A Std"/>
                <a:hlinkClick r:id="rId10"/>
              </a:rPr>
              <a:t>1410</a:t>
            </a:r>
            <a:endParaRPr lang="de-DE" dirty="0" smtClean="0">
              <a:latin typeface="OCR A Std"/>
              <a:cs typeface="OCR A Std"/>
            </a:endParaRPr>
          </a:p>
          <a:p>
            <a:r>
              <a:rPr lang="de-DE" dirty="0" err="1" smtClean="0">
                <a:latin typeface="OCR A Std"/>
                <a:cs typeface="OCR A Std"/>
              </a:rPr>
              <a:t>Playground</a:t>
            </a:r>
            <a:r>
              <a:rPr lang="de-DE" dirty="0">
                <a:latin typeface="OCR A Std"/>
                <a:cs typeface="OCR A Std"/>
              </a:rPr>
              <a:t>: </a:t>
            </a:r>
            <a:r>
              <a:rPr lang="de-DE" dirty="0">
                <a:latin typeface="OCR A Std"/>
                <a:cs typeface="OCR A Std"/>
                <a:hlinkClick r:id="rId11"/>
              </a:rPr>
              <a:t>http://creativecommons.org/licenses/by/</a:t>
            </a:r>
            <a:r>
              <a:rPr lang="de-DE" dirty="0" smtClean="0">
                <a:latin typeface="OCR A Std"/>
                <a:cs typeface="OCR A Std"/>
                <a:hlinkClick r:id="rId11"/>
              </a:rPr>
              <a:t>1</a:t>
            </a:r>
            <a:endParaRPr lang="de-DE" dirty="0" smtClean="0">
              <a:latin typeface="OCR A Std"/>
              <a:cs typeface="OCR A Std"/>
            </a:endParaRPr>
          </a:p>
          <a:p>
            <a:r>
              <a:rPr lang="de-DE" dirty="0" smtClean="0">
                <a:latin typeface="OCR A Std"/>
                <a:cs typeface="OCR A Std"/>
              </a:rPr>
              <a:t>Statue</a:t>
            </a:r>
            <a:r>
              <a:rPr lang="de-DE" dirty="0">
                <a:latin typeface="OCR A Std"/>
                <a:cs typeface="OCR A Std"/>
              </a:rPr>
              <a:t>: </a:t>
            </a:r>
            <a:r>
              <a:rPr lang="de-DE" dirty="0">
                <a:latin typeface="OCR A Std"/>
                <a:cs typeface="OCR A Std"/>
                <a:hlinkClick r:id="rId12"/>
              </a:rPr>
              <a:t>http://www.blendswap.com/blends/view/</a:t>
            </a:r>
            <a:r>
              <a:rPr lang="de-DE" dirty="0" smtClean="0">
                <a:latin typeface="OCR A Std"/>
                <a:cs typeface="OCR A Std"/>
                <a:hlinkClick r:id="rId12"/>
              </a:rPr>
              <a:t>60795</a:t>
            </a:r>
            <a:endParaRPr lang="de-DE" dirty="0" smtClean="0">
              <a:latin typeface="OCR A Std"/>
              <a:cs typeface="OCR A Std"/>
            </a:endParaRPr>
          </a:p>
          <a:p>
            <a:r>
              <a:rPr lang="de-DE" dirty="0" smtClean="0">
                <a:latin typeface="OCR A Std"/>
                <a:cs typeface="OCR A Std"/>
              </a:rPr>
              <a:t>Tardis</a:t>
            </a:r>
            <a:r>
              <a:rPr lang="de-DE" dirty="0">
                <a:latin typeface="OCR A Std"/>
                <a:cs typeface="OCR A Std"/>
              </a:rPr>
              <a:t>: </a:t>
            </a:r>
            <a:r>
              <a:rPr lang="de-DE" dirty="0">
                <a:latin typeface="OCR A Std"/>
                <a:cs typeface="OCR A Std"/>
                <a:hlinkClick r:id="rId13"/>
              </a:rPr>
              <a:t>http://www.blendswap.com/blends/view/</a:t>
            </a:r>
            <a:r>
              <a:rPr lang="de-DE" dirty="0" smtClean="0">
                <a:latin typeface="OCR A Std"/>
                <a:cs typeface="OCR A Std"/>
                <a:hlinkClick r:id="rId13"/>
              </a:rPr>
              <a:t>69811</a:t>
            </a:r>
            <a:endParaRPr lang="de-DE" dirty="0" smtClean="0">
              <a:latin typeface="OCR A Std"/>
              <a:cs typeface="OCR A Std"/>
            </a:endParaRPr>
          </a:p>
          <a:p>
            <a:r>
              <a:rPr lang="de-DE" dirty="0" smtClean="0">
                <a:latin typeface="OCR A Std"/>
                <a:cs typeface="OCR A Std"/>
              </a:rPr>
              <a:t>Wolf</a:t>
            </a:r>
            <a:r>
              <a:rPr lang="de-DE" dirty="0">
                <a:latin typeface="OCR A Std"/>
                <a:cs typeface="OCR A Std"/>
              </a:rPr>
              <a:t>: </a:t>
            </a:r>
            <a:r>
              <a:rPr lang="de-DE" dirty="0">
                <a:latin typeface="OCR A Std"/>
                <a:cs typeface="OCR A Std"/>
                <a:hlinkClick r:id="rId14"/>
              </a:rPr>
              <a:t>http://www.blendswap.com/blends/view/</a:t>
            </a:r>
            <a:r>
              <a:rPr lang="de-DE" dirty="0" smtClean="0">
                <a:latin typeface="OCR A Std"/>
                <a:cs typeface="OCR A Std"/>
                <a:hlinkClick r:id="rId14"/>
              </a:rPr>
              <a:t>24800</a:t>
            </a:r>
            <a:endParaRPr lang="de-DE" dirty="0" smtClean="0">
              <a:latin typeface="OCR A Std"/>
              <a:cs typeface="OCR A Std"/>
            </a:endParaRPr>
          </a:p>
          <a:p>
            <a:r>
              <a:rPr lang="de-DE" dirty="0" smtClean="0">
                <a:latin typeface="OCR A Std"/>
                <a:cs typeface="OCR A Std"/>
              </a:rPr>
              <a:t>Heart</a:t>
            </a:r>
            <a:r>
              <a:rPr lang="de-DE" dirty="0">
                <a:latin typeface="OCR A Std"/>
                <a:cs typeface="OCR A Std"/>
              </a:rPr>
              <a:t>: </a:t>
            </a:r>
            <a:r>
              <a:rPr lang="de-DE" dirty="0">
                <a:latin typeface="OCR A Std"/>
                <a:cs typeface="OCR A Std"/>
                <a:hlinkClick r:id="rId15"/>
              </a:rPr>
              <a:t>http://www.blendswap.com/blends/view/</a:t>
            </a:r>
            <a:r>
              <a:rPr lang="de-DE" dirty="0" smtClean="0">
                <a:latin typeface="OCR A Std"/>
                <a:cs typeface="OCR A Std"/>
                <a:hlinkClick r:id="rId15"/>
              </a:rPr>
              <a:t>68999</a:t>
            </a:r>
            <a:endParaRPr lang="de-DE" dirty="0" smtClean="0">
              <a:latin typeface="OCR A Std"/>
              <a:cs typeface="OCR A Std"/>
            </a:endParaRPr>
          </a:p>
          <a:p>
            <a:pPr marL="0" indent="0">
              <a:buNone/>
            </a:pPr>
            <a:endParaRPr lang="de-DE" dirty="0">
              <a:latin typeface="OCR A Std"/>
              <a:cs typeface="OCR A Std"/>
            </a:endParaRPr>
          </a:p>
          <a:p>
            <a:endParaRPr lang="de-DE" dirty="0"/>
          </a:p>
        </p:txBody>
      </p:sp>
      <p:pic>
        <p:nvPicPr>
          <p:cNvPr id="5" name="Bild 4" descr="Unbenannt.png"/>
          <p:cNvPicPr>
            <a:picLocks noChangeAspect="1"/>
          </p:cNvPicPr>
          <p:nvPr/>
        </p:nvPicPr>
        <p:blipFill>
          <a:blip r:embed="rId16">
            <a:extLst>
              <a:ext uri="{BEBA8EAE-BF5A-486C-A8C5-ECC9F3942E4B}">
                <a14:imgProps xmlns:a14="http://schemas.microsoft.com/office/drawing/2010/main">
                  <a14:imgLayer r:embed="rId17">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360918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Video</a:t>
            </a:r>
            <a:endParaRPr lang="de-DE" sz="6600" dirty="0">
              <a:latin typeface="Doctor Who Regular"/>
              <a:cs typeface="Doctor Who Regular"/>
            </a:endParaRPr>
          </a:p>
        </p:txBody>
      </p:sp>
      <p:sp>
        <p:nvSpPr>
          <p:cNvPr id="3" name="Inhaltsplatzhalter 2"/>
          <p:cNvSpPr>
            <a:spLocks noGrp="1"/>
          </p:cNvSpPr>
          <p:nvPr>
            <p:ph idx="1"/>
          </p:nvPr>
        </p:nvSpPr>
        <p:spPr/>
        <p:txBody>
          <a:bodyPr>
            <a:normAutofit/>
          </a:bodyPr>
          <a:lstStyle/>
          <a:p>
            <a:pPr marL="0" indent="0" algn="ctr">
              <a:buNone/>
            </a:pPr>
            <a:r>
              <a:rPr lang="de-DE" sz="2800" dirty="0">
                <a:hlinkClick r:id="rId2"/>
              </a:rPr>
              <a:t>https://www.youtube.com/watch?v=lRSw6twD3aM&amp;feature=</a:t>
            </a:r>
            <a:r>
              <a:rPr lang="de-DE" sz="2800" dirty="0" smtClean="0">
                <a:hlinkClick r:id="rId2"/>
              </a:rPr>
              <a:t>youtu.be</a:t>
            </a:r>
            <a:endParaRPr lang="de-DE" sz="2800" dirty="0" smtClean="0"/>
          </a:p>
          <a:p>
            <a:pPr algn="ctr"/>
            <a:endParaRPr lang="de-DE" sz="2000" dirty="0" smtClean="0"/>
          </a:p>
        </p:txBody>
      </p:sp>
      <p:pic>
        <p:nvPicPr>
          <p:cNvPr id="4" name="Bild 3" descr="Unbenannt.png"/>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946944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Quellen</a:t>
            </a:r>
            <a:endParaRPr lang="de-DE" sz="6600" dirty="0">
              <a:latin typeface="Doctor Who Regular"/>
              <a:cs typeface="Doctor Who Regular"/>
            </a:endParaRPr>
          </a:p>
        </p:txBody>
      </p:sp>
      <p:sp>
        <p:nvSpPr>
          <p:cNvPr id="3" name="Inhaltsplatzhalter 2"/>
          <p:cNvSpPr>
            <a:spLocks noGrp="1"/>
          </p:cNvSpPr>
          <p:nvPr>
            <p:ph idx="1"/>
          </p:nvPr>
        </p:nvSpPr>
        <p:spPr/>
        <p:txBody>
          <a:bodyPr>
            <a:normAutofit fontScale="55000" lnSpcReduction="20000"/>
          </a:bodyPr>
          <a:lstStyle/>
          <a:p>
            <a:pPr marL="0" indent="0">
              <a:buNone/>
            </a:pPr>
            <a:r>
              <a:rPr lang="de-DE" sz="2900" dirty="0" smtClean="0">
                <a:latin typeface="OCR A Std"/>
                <a:cs typeface="OCR A Std"/>
              </a:rPr>
              <a:t>Music</a:t>
            </a:r>
          </a:p>
          <a:p>
            <a:r>
              <a:rPr lang="de-DE" dirty="0" err="1" smtClean="0">
                <a:latin typeface="OCR A Std"/>
                <a:cs typeface="OCR A Std"/>
              </a:rPr>
              <a:t>Randler</a:t>
            </a:r>
            <a:r>
              <a:rPr lang="de-DE" dirty="0" smtClean="0">
                <a:latin typeface="OCR A Std"/>
                <a:cs typeface="OCR A Std"/>
              </a:rPr>
              <a:t> </a:t>
            </a:r>
            <a:r>
              <a:rPr lang="de-DE" dirty="0">
                <a:latin typeface="OCR A Std"/>
                <a:cs typeface="OCR A Std"/>
              </a:rPr>
              <a:t>Music - Happy </a:t>
            </a:r>
            <a:r>
              <a:rPr lang="de-DE" dirty="0" err="1" smtClean="0">
                <a:latin typeface="OCR A Std"/>
                <a:cs typeface="OCR A Std"/>
              </a:rPr>
              <a:t>Together</a:t>
            </a:r>
            <a:endParaRPr lang="de-DE" dirty="0" smtClean="0">
              <a:latin typeface="OCR A Std"/>
              <a:cs typeface="OCR A Std"/>
            </a:endParaRPr>
          </a:p>
          <a:p>
            <a:r>
              <a:rPr lang="de-DE" dirty="0" err="1" smtClean="0">
                <a:latin typeface="OCR A Std"/>
                <a:cs typeface="OCR A Std"/>
              </a:rPr>
              <a:t>Lorelai</a:t>
            </a:r>
            <a:r>
              <a:rPr lang="de-DE" dirty="0" smtClean="0">
                <a:latin typeface="OCR A Std"/>
                <a:cs typeface="OCR A Std"/>
              </a:rPr>
              <a:t> </a:t>
            </a:r>
            <a:r>
              <a:rPr lang="de-DE" dirty="0">
                <a:latin typeface="OCR A Std"/>
                <a:cs typeface="OCR A Std"/>
              </a:rPr>
              <a:t>Music - I am </a:t>
            </a:r>
            <a:r>
              <a:rPr lang="de-DE" dirty="0" err="1">
                <a:latin typeface="OCR A Std"/>
                <a:cs typeface="OCR A Std"/>
              </a:rPr>
              <a:t>the</a:t>
            </a:r>
            <a:r>
              <a:rPr lang="de-DE" dirty="0">
                <a:latin typeface="OCR A Std"/>
                <a:cs typeface="OCR A Std"/>
              </a:rPr>
              <a:t> </a:t>
            </a:r>
            <a:r>
              <a:rPr lang="de-DE" dirty="0" smtClean="0">
                <a:latin typeface="OCR A Std"/>
                <a:cs typeface="OCR A Std"/>
              </a:rPr>
              <a:t>Doctor</a:t>
            </a:r>
          </a:p>
          <a:p>
            <a:endParaRPr lang="de-DE" dirty="0">
              <a:latin typeface="OCR A Std"/>
              <a:cs typeface="OCR A Std"/>
            </a:endParaRPr>
          </a:p>
          <a:p>
            <a:pPr marL="0" indent="0">
              <a:buNone/>
            </a:pPr>
            <a:r>
              <a:rPr lang="de-DE" sz="2900" dirty="0" err="1" smtClean="0">
                <a:latin typeface="OCR A Std"/>
                <a:cs typeface="OCR A Std"/>
              </a:rPr>
              <a:t>Textures</a:t>
            </a:r>
            <a:endParaRPr lang="de-DE" sz="2900" dirty="0" smtClean="0">
              <a:latin typeface="OCR A Std"/>
              <a:cs typeface="OCR A Std"/>
            </a:endParaRPr>
          </a:p>
          <a:p>
            <a:r>
              <a:rPr lang="de-DE" dirty="0" smtClean="0">
                <a:latin typeface="OCR A Std"/>
                <a:cs typeface="OCR A Std"/>
                <a:hlinkClick r:id="rId2"/>
              </a:rPr>
              <a:t>http</a:t>
            </a:r>
            <a:r>
              <a:rPr lang="de-DE" dirty="0">
                <a:latin typeface="OCR A Std"/>
                <a:cs typeface="OCR A Std"/>
                <a:hlinkClick r:id="rId2"/>
              </a:rPr>
              <a:t>://</a:t>
            </a:r>
            <a:r>
              <a:rPr lang="de-DE" dirty="0" smtClean="0">
                <a:latin typeface="OCR A Std"/>
                <a:cs typeface="OCR A Std"/>
                <a:hlinkClick r:id="rId2"/>
              </a:rPr>
              <a:t>www.torange.us</a:t>
            </a:r>
            <a:r>
              <a:rPr lang="de-DE" dirty="0">
                <a:latin typeface="OCR A Std"/>
                <a:cs typeface="OCR A Std"/>
                <a:hlinkClick r:id="rId2"/>
              </a:rPr>
              <a:t>/photo/16/13/Sunset-Gradient-1357918076_75.</a:t>
            </a:r>
            <a:r>
              <a:rPr lang="de-DE" dirty="0" smtClean="0">
                <a:latin typeface="OCR A Std"/>
                <a:cs typeface="OCR A Std"/>
                <a:hlinkClick r:id="rId2"/>
              </a:rPr>
              <a:t>jpg</a:t>
            </a:r>
            <a:endParaRPr lang="de-DE" dirty="0" smtClean="0">
              <a:latin typeface="OCR A Std"/>
              <a:cs typeface="OCR A Std"/>
            </a:endParaRPr>
          </a:p>
          <a:p>
            <a:r>
              <a:rPr lang="de-DE" dirty="0" smtClean="0">
                <a:latin typeface="OCR A Std"/>
                <a:cs typeface="OCR A Std"/>
                <a:hlinkClick r:id="rId3"/>
              </a:rPr>
              <a:t>http</a:t>
            </a:r>
            <a:r>
              <a:rPr lang="de-DE" dirty="0">
                <a:latin typeface="OCR A Std"/>
                <a:cs typeface="OCR A Std"/>
                <a:hlinkClick r:id="rId3"/>
              </a:rPr>
              <a:t>://static-2.nexusmods.com/15/mods/110/images/30164-1-1358619554.</a:t>
            </a:r>
            <a:r>
              <a:rPr lang="de-DE" dirty="0" smtClean="0">
                <a:latin typeface="OCR A Std"/>
                <a:cs typeface="OCR A Std"/>
                <a:hlinkClick r:id="rId3"/>
              </a:rPr>
              <a:t>jpg</a:t>
            </a:r>
            <a:endParaRPr lang="de-DE" dirty="0" smtClean="0">
              <a:latin typeface="OCR A Std"/>
              <a:cs typeface="OCR A Std"/>
            </a:endParaRPr>
          </a:p>
          <a:p>
            <a:r>
              <a:rPr lang="de-DE" dirty="0">
                <a:latin typeface="OCR A Std"/>
                <a:cs typeface="OCR A Std"/>
                <a:hlinkClick r:id="rId4"/>
              </a:rPr>
              <a:t>h</a:t>
            </a:r>
            <a:r>
              <a:rPr lang="de-DE" dirty="0" smtClean="0">
                <a:latin typeface="OCR A Std"/>
                <a:cs typeface="OCR A Std"/>
                <a:hlinkClick r:id="rId4"/>
              </a:rPr>
              <a:t>ttp</a:t>
            </a:r>
            <a:r>
              <a:rPr lang="de-DE" dirty="0">
                <a:latin typeface="OCR A Std"/>
                <a:cs typeface="OCR A Std"/>
                <a:hlinkClick r:id="rId4"/>
              </a:rPr>
              <a:t>://old.zfx.info/Data/Tutorials/Krishty/Sterne/</a:t>
            </a:r>
            <a:r>
              <a:rPr lang="de-DE" dirty="0" smtClean="0">
                <a:latin typeface="OCR A Std"/>
                <a:cs typeface="OCR A Std"/>
                <a:hlinkClick r:id="rId4"/>
              </a:rPr>
              <a:t>0_opening.png</a:t>
            </a:r>
            <a:endParaRPr lang="de-DE" dirty="0" smtClean="0">
              <a:latin typeface="OCR A Std"/>
              <a:cs typeface="OCR A Std"/>
            </a:endParaRPr>
          </a:p>
          <a:p>
            <a:r>
              <a:rPr lang="de-DE" dirty="0" smtClean="0">
                <a:latin typeface="OCR A Std"/>
                <a:cs typeface="OCR A Std"/>
                <a:hlinkClick r:id="rId5"/>
              </a:rPr>
              <a:t>http</a:t>
            </a:r>
            <a:r>
              <a:rPr lang="de-DE" dirty="0">
                <a:latin typeface="OCR A Std"/>
                <a:cs typeface="OCR A Std"/>
                <a:hlinkClick r:id="rId5"/>
              </a:rPr>
              <a:t>://images.fineartamerica.com/images-medium-large/dusky-pink-sky-jt-</a:t>
            </a:r>
            <a:r>
              <a:rPr lang="de-DE" dirty="0" smtClean="0">
                <a:latin typeface="OCR A Std"/>
                <a:cs typeface="OCR A Std"/>
                <a:hlinkClick r:id="rId5"/>
              </a:rPr>
              <a:t>images.jpg</a:t>
            </a:r>
            <a:endParaRPr lang="de-DE" dirty="0" smtClean="0">
              <a:latin typeface="OCR A Std"/>
              <a:cs typeface="OCR A Std"/>
            </a:endParaRPr>
          </a:p>
          <a:p>
            <a:r>
              <a:rPr lang="de-DE" dirty="0" smtClean="0">
                <a:latin typeface="OCR A Std"/>
                <a:cs typeface="OCR A Std"/>
                <a:hlinkClick r:id="rId6"/>
              </a:rPr>
              <a:t>http</a:t>
            </a:r>
            <a:r>
              <a:rPr lang="de-DE" dirty="0">
                <a:latin typeface="OCR A Std"/>
                <a:cs typeface="OCR A Std"/>
                <a:hlinkClick r:id="rId6"/>
              </a:rPr>
              <a:t>://www.790thezone.com/Pics/bg/Seamless-Grass-</a:t>
            </a:r>
            <a:r>
              <a:rPr lang="de-DE" dirty="0" smtClean="0">
                <a:latin typeface="OCR A Std"/>
                <a:cs typeface="OCR A Std"/>
                <a:hlinkClick r:id="rId6"/>
              </a:rPr>
              <a:t>Texture.jpg</a:t>
            </a:r>
            <a:endParaRPr lang="de-DE" dirty="0" smtClean="0">
              <a:latin typeface="OCR A Std"/>
              <a:cs typeface="OCR A Std"/>
            </a:endParaRPr>
          </a:p>
          <a:p>
            <a:r>
              <a:rPr lang="de-DE" dirty="0" smtClean="0">
                <a:latin typeface="OCR A Std"/>
                <a:cs typeface="OCR A Std"/>
                <a:hlinkClick r:id="rId7"/>
              </a:rPr>
              <a:t>http</a:t>
            </a:r>
            <a:r>
              <a:rPr lang="de-DE" dirty="0">
                <a:latin typeface="OCR A Std"/>
                <a:cs typeface="OCR A Std"/>
                <a:hlinkClick r:id="rId7"/>
              </a:rPr>
              <a:t>://fc06.deviantart.net/fs70/i/2011/319/3/4/seamless_beach_sand_texture_by_hhh316-</a:t>
            </a:r>
            <a:r>
              <a:rPr lang="de-DE" dirty="0" smtClean="0">
                <a:latin typeface="OCR A Std"/>
                <a:cs typeface="OCR A Std"/>
                <a:hlinkClick r:id="rId7"/>
              </a:rPr>
              <a:t>d4gc86s.jpg</a:t>
            </a:r>
            <a:endParaRPr lang="de-DE" dirty="0" smtClean="0">
              <a:latin typeface="OCR A Std"/>
              <a:cs typeface="OCR A Std"/>
            </a:endParaRPr>
          </a:p>
          <a:p>
            <a:r>
              <a:rPr lang="de-DE" dirty="0" smtClean="0">
                <a:latin typeface="OCR A Std"/>
                <a:cs typeface="OCR A Std"/>
                <a:hlinkClick r:id="rId8"/>
              </a:rPr>
              <a:t>http</a:t>
            </a:r>
            <a:r>
              <a:rPr lang="de-DE" dirty="0">
                <a:latin typeface="OCR A Std"/>
                <a:cs typeface="OCR A Std"/>
                <a:hlinkClick r:id="rId8"/>
              </a:rPr>
              <a:t>://thumbs.gograph.com/gg65367469.</a:t>
            </a:r>
            <a:r>
              <a:rPr lang="de-DE" dirty="0" smtClean="0">
                <a:latin typeface="OCR A Std"/>
                <a:cs typeface="OCR A Std"/>
                <a:hlinkClick r:id="rId8"/>
              </a:rPr>
              <a:t>jpg</a:t>
            </a:r>
            <a:endParaRPr lang="de-DE" dirty="0" smtClean="0">
              <a:latin typeface="OCR A Std"/>
              <a:cs typeface="OCR A Std"/>
            </a:endParaRPr>
          </a:p>
          <a:p>
            <a:r>
              <a:rPr lang="de-DE" dirty="0" smtClean="0">
                <a:latin typeface="OCR A Std"/>
                <a:cs typeface="OCR A Std"/>
                <a:hlinkClick r:id="rId9"/>
              </a:rPr>
              <a:t>http</a:t>
            </a:r>
            <a:r>
              <a:rPr lang="de-DE" dirty="0">
                <a:latin typeface="OCR A Std"/>
                <a:cs typeface="OCR A Std"/>
                <a:hlinkClick r:id="rId9"/>
              </a:rPr>
              <a:t>://www.aoaforums.com/forum/attachments/digital-image-photo-video-audio-editing/26118d1348160247-camoflage-seamless-texture-maps-free-use-rock_mixed_4096.</a:t>
            </a:r>
            <a:r>
              <a:rPr lang="de-DE" dirty="0" smtClean="0">
                <a:latin typeface="OCR A Std"/>
                <a:cs typeface="OCR A Std"/>
                <a:hlinkClick r:id="rId9"/>
              </a:rPr>
              <a:t>jpg</a:t>
            </a:r>
            <a:endParaRPr lang="de-DE" dirty="0" smtClean="0">
              <a:latin typeface="OCR A Std"/>
              <a:cs typeface="OCR A Std"/>
            </a:endParaRPr>
          </a:p>
          <a:p>
            <a:r>
              <a:rPr lang="de-DE" dirty="0" smtClean="0">
                <a:latin typeface="OCR A Std"/>
                <a:cs typeface="OCR A Std"/>
                <a:hlinkClick r:id="rId10"/>
              </a:rPr>
              <a:t>http</a:t>
            </a:r>
            <a:r>
              <a:rPr lang="de-DE" dirty="0">
                <a:latin typeface="OCR A Std"/>
                <a:cs typeface="OCR A Std"/>
                <a:hlinkClick r:id="rId10"/>
              </a:rPr>
              <a:t>://www.tewes-grafik.de/texturen/ziegel_1.</a:t>
            </a:r>
            <a:r>
              <a:rPr lang="de-DE" dirty="0" smtClean="0">
                <a:latin typeface="OCR A Std"/>
                <a:cs typeface="OCR A Std"/>
                <a:hlinkClick r:id="rId10"/>
              </a:rPr>
              <a:t>jpg</a:t>
            </a:r>
            <a:endParaRPr lang="de-DE" dirty="0" smtClean="0">
              <a:latin typeface="OCR A Std"/>
              <a:cs typeface="OCR A Std"/>
            </a:endParaRPr>
          </a:p>
          <a:p>
            <a:r>
              <a:rPr lang="de-DE" dirty="0" smtClean="0">
                <a:latin typeface="OCR A Std"/>
                <a:cs typeface="OCR A Std"/>
                <a:hlinkClick r:id="rId11"/>
              </a:rPr>
              <a:t>http</a:t>
            </a:r>
            <a:r>
              <a:rPr lang="de-DE" dirty="0">
                <a:latin typeface="OCR A Std"/>
                <a:cs typeface="OCR A Std"/>
                <a:hlinkClick r:id="rId11"/>
              </a:rPr>
              <a:t>://www.bildburg.de/texturen/stein/dachziegeln/</a:t>
            </a:r>
            <a:r>
              <a:rPr lang="de-DE" dirty="0" smtClean="0">
                <a:latin typeface="OCR A Std"/>
                <a:cs typeface="OCR A Std"/>
                <a:hlinkClick r:id="rId11"/>
              </a:rPr>
              <a:t>dachziegeltextur.html</a:t>
            </a:r>
            <a:endParaRPr lang="de-DE" dirty="0" smtClean="0">
              <a:latin typeface="OCR A Std"/>
              <a:cs typeface="OCR A Std"/>
            </a:endParaRPr>
          </a:p>
        </p:txBody>
      </p:sp>
      <p:pic>
        <p:nvPicPr>
          <p:cNvPr id="5" name="Bild 4" descr="Unbenannt.png"/>
          <p:cNvPicPr>
            <a:picLocks noChangeAspect="1"/>
          </p:cNvPicPr>
          <p:nvPr/>
        </p:nvPicPr>
        <p:blipFill>
          <a:blip r:embed="rId12">
            <a:extLst>
              <a:ext uri="{BEBA8EAE-BF5A-486C-A8C5-ECC9F3942E4B}">
                <a14:imgProps xmlns:a14="http://schemas.microsoft.com/office/drawing/2010/main">
                  <a14:imgLayer r:embed="rId1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1072689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latin typeface="Doctor Who Regular"/>
                <a:cs typeface="Doctor Who Regular"/>
              </a:rPr>
              <a:t>Groesste</a:t>
            </a:r>
            <a:r>
              <a:rPr lang="de-DE" dirty="0" smtClean="0">
                <a:latin typeface="Doctor Who Regular"/>
                <a:cs typeface="Doctor Who Regular"/>
              </a:rPr>
              <a:t> Herausforderungen und </a:t>
            </a:r>
            <a:r>
              <a:rPr lang="de-DE" dirty="0" err="1" smtClean="0">
                <a:latin typeface="Doctor Who Regular"/>
                <a:cs typeface="Doctor Who Regular"/>
              </a:rPr>
              <a:t>Loesung</a:t>
            </a:r>
            <a:endParaRPr lang="de-DE" dirty="0">
              <a:latin typeface="Doctor Who Regular"/>
              <a:cs typeface="Doctor Who Regular"/>
            </a:endParaRPr>
          </a:p>
        </p:txBody>
      </p:sp>
      <p:sp>
        <p:nvSpPr>
          <p:cNvPr id="3" name="Inhaltsplatzhalter 2"/>
          <p:cNvSpPr>
            <a:spLocks noGrp="1"/>
          </p:cNvSpPr>
          <p:nvPr>
            <p:ph idx="1"/>
          </p:nvPr>
        </p:nvSpPr>
        <p:spPr/>
        <p:txBody>
          <a:bodyPr>
            <a:normAutofit/>
          </a:bodyPr>
          <a:lstStyle/>
          <a:p>
            <a:r>
              <a:rPr lang="de-DE" sz="2800" dirty="0" smtClean="0"/>
              <a:t>Objekte verschieben sich nach Abspeichern und Öffnen des Projektes</a:t>
            </a:r>
          </a:p>
          <a:p>
            <a:pPr marL="0" indent="0">
              <a:buNone/>
            </a:pPr>
            <a:r>
              <a:rPr lang="de-DE" sz="2800" dirty="0"/>
              <a:t>	</a:t>
            </a:r>
            <a:r>
              <a:rPr lang="de-DE" sz="2800" dirty="0" smtClean="0">
                <a:sym typeface="Wingdings"/>
              </a:rPr>
              <a:t>Erneut machen</a:t>
            </a:r>
            <a:endParaRPr lang="de-DE" sz="2000" dirty="0"/>
          </a:p>
          <a:p>
            <a:r>
              <a:rPr lang="de-DE" sz="2800" dirty="0" smtClean="0"/>
              <a:t>Zu wenig Blender Erfahrung</a:t>
            </a:r>
          </a:p>
          <a:p>
            <a:pPr marL="0" indent="0">
              <a:buNone/>
            </a:pPr>
            <a:r>
              <a:rPr lang="de-DE" sz="2800" dirty="0"/>
              <a:t>	</a:t>
            </a:r>
            <a:r>
              <a:rPr lang="de-DE" sz="2800" dirty="0" smtClean="0">
                <a:sym typeface="Wingdings"/>
              </a:rPr>
              <a:t> </a:t>
            </a:r>
            <a:r>
              <a:rPr lang="de-DE" sz="2800" dirty="0" err="1" smtClean="0">
                <a:sym typeface="Wingdings"/>
              </a:rPr>
              <a:t>Youtube</a:t>
            </a:r>
            <a:r>
              <a:rPr lang="de-DE" sz="2800" dirty="0" smtClean="0">
                <a:sym typeface="Wingdings"/>
              </a:rPr>
              <a:t> </a:t>
            </a:r>
            <a:r>
              <a:rPr lang="de-DE" sz="2800" dirty="0" err="1" smtClean="0">
                <a:sym typeface="Wingdings"/>
              </a:rPr>
              <a:t>Tutorials</a:t>
            </a:r>
            <a:r>
              <a:rPr lang="de-DE" sz="2800" dirty="0" smtClean="0">
                <a:sym typeface="Wingdings"/>
              </a:rPr>
              <a:t>, Hilfe von Tutoren</a:t>
            </a:r>
            <a:endParaRPr lang="de-DE" sz="2000" dirty="0" smtClean="0"/>
          </a:p>
          <a:p>
            <a:r>
              <a:rPr lang="de-DE" sz="2800" dirty="0" smtClean="0"/>
              <a:t>Länge der Videos in Echtzeit schwer einzuschätzen</a:t>
            </a:r>
          </a:p>
          <a:p>
            <a:pPr marL="0" indent="0">
              <a:buNone/>
            </a:pPr>
            <a:r>
              <a:rPr lang="de-DE" sz="2800" dirty="0"/>
              <a:t>	</a:t>
            </a:r>
            <a:r>
              <a:rPr lang="de-DE" sz="2800" dirty="0" smtClean="0">
                <a:sym typeface="Wingdings"/>
              </a:rPr>
              <a:t>??</a:t>
            </a:r>
            <a:endParaRPr lang="de-DE" sz="2800" dirty="0" smtClean="0"/>
          </a:p>
        </p:txBody>
      </p:sp>
      <p:pic>
        <p:nvPicPr>
          <p:cNvPr id="4" name="Bild 3"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193183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000" dirty="0" smtClean="0">
                <a:latin typeface="Doctor Who Regular"/>
                <a:cs typeface="Doctor Who Regular"/>
              </a:rPr>
              <a:t>Effekte</a:t>
            </a:r>
            <a:endParaRPr lang="de-DE" sz="8000" dirty="0">
              <a:latin typeface="Doctor Who Regular"/>
              <a:cs typeface="Doctor Who Regular"/>
            </a:endParaRPr>
          </a:p>
        </p:txBody>
      </p:sp>
      <p:pic>
        <p:nvPicPr>
          <p:cNvPr id="4" name="Inhaltsplatzhalter 3" descr="szene50010.pn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
        <p:nvSpPr>
          <p:cNvPr id="5" name="Textfeld 4"/>
          <p:cNvSpPr txBox="1"/>
          <p:nvPr/>
        </p:nvSpPr>
        <p:spPr>
          <a:xfrm>
            <a:off x="3331919" y="6390332"/>
            <a:ext cx="2444317" cy="307777"/>
          </a:xfrm>
          <a:prstGeom prst="rect">
            <a:avLst/>
          </a:prstGeom>
          <a:noFill/>
        </p:spPr>
        <p:txBody>
          <a:bodyPr wrap="square" rtlCol="0">
            <a:spAutoFit/>
          </a:bodyPr>
          <a:lstStyle/>
          <a:p>
            <a:pPr algn="ctr"/>
            <a:r>
              <a:rPr lang="de-DE" sz="1400" dirty="0" smtClean="0"/>
              <a:t>vorher</a:t>
            </a:r>
            <a:endParaRPr lang="de-DE" sz="1400" dirty="0"/>
          </a:p>
        </p:txBody>
      </p:sp>
    </p:spTree>
    <p:extLst>
      <p:ext uri="{BB962C8B-B14F-4D97-AF65-F5344CB8AC3E}">
        <p14:creationId xmlns:p14="http://schemas.microsoft.com/office/powerpoint/2010/main" val="1443191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000" dirty="0" smtClean="0">
                <a:latin typeface="Doctor Who Regular"/>
                <a:cs typeface="Doctor Who Regular"/>
              </a:rPr>
              <a:t>Effekte</a:t>
            </a:r>
            <a:endParaRPr lang="de-DE" sz="8000" dirty="0">
              <a:latin typeface="Doctor Who Regular"/>
              <a:cs typeface="Doctor Who Regular"/>
            </a:endParaRPr>
          </a:p>
        </p:txBody>
      </p:sp>
      <p:pic>
        <p:nvPicPr>
          <p:cNvPr id="4" name="Inhaltsplatzhalter 3" descr="szene50010.pn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
        <p:nvSpPr>
          <p:cNvPr id="5" name="Textfeld 4"/>
          <p:cNvSpPr txBox="1"/>
          <p:nvPr/>
        </p:nvSpPr>
        <p:spPr>
          <a:xfrm>
            <a:off x="3331919" y="6390332"/>
            <a:ext cx="2444317" cy="307777"/>
          </a:xfrm>
          <a:prstGeom prst="rect">
            <a:avLst/>
          </a:prstGeom>
          <a:noFill/>
        </p:spPr>
        <p:txBody>
          <a:bodyPr wrap="square" rtlCol="0">
            <a:spAutoFit/>
          </a:bodyPr>
          <a:lstStyle/>
          <a:p>
            <a:pPr algn="ctr"/>
            <a:r>
              <a:rPr lang="de-DE" sz="1400" dirty="0" smtClean="0"/>
              <a:t>nachher</a:t>
            </a:r>
            <a:endParaRPr lang="de-DE" sz="1400" dirty="0"/>
          </a:p>
        </p:txBody>
      </p:sp>
    </p:spTree>
    <p:extLst>
      <p:ext uri="{BB962C8B-B14F-4D97-AF65-F5344CB8AC3E}">
        <p14:creationId xmlns:p14="http://schemas.microsoft.com/office/powerpoint/2010/main" val="57668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000" dirty="0" smtClean="0">
                <a:latin typeface="Doctor Who Regular"/>
                <a:cs typeface="Doctor Who Regular"/>
              </a:rPr>
              <a:t>Effekte</a:t>
            </a:r>
            <a:endParaRPr lang="de-DE" sz="8000" dirty="0">
              <a:latin typeface="Doctor Who Regular"/>
              <a:cs typeface="Doctor Who Regular"/>
            </a:endParaRPr>
          </a:p>
        </p:txBody>
      </p:sp>
      <p:pic>
        <p:nvPicPr>
          <p:cNvPr id="5" name="Inhaltsplatzhalter 4" descr="szene2und30065.pn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
        <p:nvSpPr>
          <p:cNvPr id="4" name="Textfeld 3"/>
          <p:cNvSpPr txBox="1"/>
          <p:nvPr/>
        </p:nvSpPr>
        <p:spPr>
          <a:xfrm>
            <a:off x="3331919" y="6390332"/>
            <a:ext cx="2444317" cy="307777"/>
          </a:xfrm>
          <a:prstGeom prst="rect">
            <a:avLst/>
          </a:prstGeom>
          <a:noFill/>
        </p:spPr>
        <p:txBody>
          <a:bodyPr wrap="square" rtlCol="0">
            <a:spAutoFit/>
          </a:bodyPr>
          <a:lstStyle/>
          <a:p>
            <a:pPr algn="ctr"/>
            <a:r>
              <a:rPr lang="de-DE" sz="1400" dirty="0" smtClean="0"/>
              <a:t>vorher</a:t>
            </a:r>
            <a:endParaRPr lang="de-DE" sz="1400" dirty="0"/>
          </a:p>
        </p:txBody>
      </p:sp>
    </p:spTree>
    <p:extLst>
      <p:ext uri="{BB962C8B-B14F-4D97-AF65-F5344CB8AC3E}">
        <p14:creationId xmlns:p14="http://schemas.microsoft.com/office/powerpoint/2010/main" val="1934974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000" dirty="0" smtClean="0">
                <a:latin typeface="Doctor Who Regular"/>
                <a:cs typeface="Doctor Who Regular"/>
              </a:rPr>
              <a:t>Effekte</a:t>
            </a:r>
            <a:endParaRPr lang="de-DE" sz="8000" dirty="0">
              <a:latin typeface="Doctor Who Regular"/>
              <a:cs typeface="Doctor Who Regular"/>
            </a:endParaRPr>
          </a:p>
        </p:txBody>
      </p:sp>
      <p:pic>
        <p:nvPicPr>
          <p:cNvPr id="4" name="Inhaltsplatzhalter 3" descr="szene2und30090.pn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
        <p:nvSpPr>
          <p:cNvPr id="5" name="Textfeld 4"/>
          <p:cNvSpPr txBox="1"/>
          <p:nvPr/>
        </p:nvSpPr>
        <p:spPr>
          <a:xfrm>
            <a:off x="3331919" y="6390332"/>
            <a:ext cx="2444317" cy="307777"/>
          </a:xfrm>
          <a:prstGeom prst="rect">
            <a:avLst/>
          </a:prstGeom>
          <a:noFill/>
        </p:spPr>
        <p:txBody>
          <a:bodyPr wrap="square" rtlCol="0">
            <a:spAutoFit/>
          </a:bodyPr>
          <a:lstStyle/>
          <a:p>
            <a:pPr algn="ctr"/>
            <a:r>
              <a:rPr lang="de-DE" sz="1400" dirty="0" smtClean="0"/>
              <a:t>nachher</a:t>
            </a:r>
            <a:endParaRPr lang="de-DE" sz="1400" dirty="0"/>
          </a:p>
        </p:txBody>
      </p:sp>
    </p:spTree>
    <p:extLst>
      <p:ext uri="{BB962C8B-B14F-4D97-AF65-F5344CB8AC3E}">
        <p14:creationId xmlns:p14="http://schemas.microsoft.com/office/powerpoint/2010/main" val="1887165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626098"/>
            <a:ext cx="8229600" cy="1600200"/>
          </a:xfrm>
        </p:spPr>
        <p:txBody>
          <a:bodyPr/>
          <a:lstStyle/>
          <a:p>
            <a:r>
              <a:rPr lang="de-DE" sz="6600" dirty="0" smtClean="0">
                <a:latin typeface="Doctor Who Regular"/>
                <a:cs typeface="Doctor Who Regular"/>
              </a:rPr>
              <a:t>Zeitplan</a:t>
            </a:r>
            <a:endParaRPr lang="de-DE" sz="6600" dirty="0">
              <a:latin typeface="Doctor Who Regular"/>
              <a:cs typeface="Doctor Who Regular"/>
            </a:endParaRPr>
          </a:p>
        </p:txBody>
      </p:sp>
      <p:sp>
        <p:nvSpPr>
          <p:cNvPr id="3" name="Inhaltsplatzhalter 2"/>
          <p:cNvSpPr>
            <a:spLocks noGrp="1"/>
          </p:cNvSpPr>
          <p:nvPr>
            <p:ph idx="1"/>
          </p:nvPr>
        </p:nvSpPr>
        <p:spPr/>
        <p:txBody>
          <a:bodyPr>
            <a:normAutofit/>
          </a:bodyPr>
          <a:lstStyle/>
          <a:p>
            <a:endParaRPr lang="de-DE" dirty="0">
              <a:latin typeface="OCR A Std"/>
              <a:cs typeface="OCR A Std"/>
            </a:endParaRPr>
          </a:p>
        </p:txBody>
      </p:sp>
      <p:graphicFrame>
        <p:nvGraphicFramePr>
          <p:cNvPr id="7" name="Tabelle 6"/>
          <p:cNvGraphicFramePr>
            <a:graphicFrameLocks noGrp="1"/>
          </p:cNvGraphicFramePr>
          <p:nvPr>
            <p:extLst>
              <p:ext uri="{D42A27DB-BD31-4B8C-83A1-F6EECF244321}">
                <p14:modId xmlns:p14="http://schemas.microsoft.com/office/powerpoint/2010/main" val="1185109800"/>
              </p:ext>
            </p:extLst>
          </p:nvPr>
        </p:nvGraphicFramePr>
        <p:xfrm>
          <a:off x="0" y="831051"/>
          <a:ext cx="9144000" cy="6209043"/>
        </p:xfrm>
        <a:graphic>
          <a:graphicData uri="http://schemas.openxmlformats.org/drawingml/2006/table">
            <a:tbl>
              <a:tblPr firstRow="1" bandRow="1">
                <a:tableStyleId>{793D81CF-94F2-401A-BA57-92F5A7B2D0C5}</a:tableStyleId>
              </a:tblPr>
              <a:tblGrid>
                <a:gridCol w="1020277"/>
                <a:gridCol w="1346866"/>
                <a:gridCol w="6776857"/>
              </a:tblGrid>
              <a:tr h="295924">
                <a:tc>
                  <a:txBody>
                    <a:bodyPr/>
                    <a:lstStyle/>
                    <a:p>
                      <a:r>
                        <a:rPr lang="de-DE" sz="1300" dirty="0" smtClean="0">
                          <a:latin typeface="Century Gothic"/>
                          <a:cs typeface="Century Gothic"/>
                        </a:rPr>
                        <a:t>Datum</a:t>
                      </a:r>
                      <a:endParaRPr lang="de-DE" sz="1300" dirty="0">
                        <a:latin typeface="Century Gothic"/>
                        <a:cs typeface="Century Gothic"/>
                      </a:endParaRPr>
                    </a:p>
                  </a:txBody>
                  <a:tcPr>
                    <a:solidFill>
                      <a:srgbClr val="000080"/>
                    </a:solidFill>
                  </a:tcPr>
                </a:tc>
                <a:tc>
                  <a:txBody>
                    <a:bodyPr/>
                    <a:lstStyle/>
                    <a:p>
                      <a:r>
                        <a:rPr lang="de-DE" sz="1300" dirty="0" smtClean="0">
                          <a:latin typeface="Century Gothic"/>
                          <a:cs typeface="Century Gothic"/>
                        </a:rPr>
                        <a:t>Name</a:t>
                      </a:r>
                      <a:endParaRPr lang="de-DE" sz="1300" dirty="0">
                        <a:latin typeface="Century Gothic"/>
                        <a:cs typeface="Century Gothic"/>
                      </a:endParaRPr>
                    </a:p>
                  </a:txBody>
                  <a:tcPr>
                    <a:solidFill>
                      <a:srgbClr val="000080"/>
                    </a:solidFill>
                  </a:tcPr>
                </a:tc>
                <a:tc>
                  <a:txBody>
                    <a:bodyPr/>
                    <a:lstStyle/>
                    <a:p>
                      <a:r>
                        <a:rPr lang="de-DE" sz="1300" dirty="0" smtClean="0">
                          <a:latin typeface="Century Gothic"/>
                          <a:cs typeface="Century Gothic"/>
                        </a:rPr>
                        <a:t>Beschreibung</a:t>
                      </a:r>
                      <a:endParaRPr lang="de-DE" sz="1300" dirty="0">
                        <a:latin typeface="Century Gothic"/>
                        <a:cs typeface="Century Gothic"/>
                      </a:endParaRPr>
                    </a:p>
                  </a:txBody>
                  <a:tcPr>
                    <a:solidFill>
                      <a:srgbClr val="000080"/>
                    </a:solidFill>
                  </a:tcPr>
                </a:tc>
              </a:tr>
              <a:tr h="1758982">
                <a:tc>
                  <a:txBody>
                    <a:bodyPr/>
                    <a:lstStyle/>
                    <a:p>
                      <a:r>
                        <a:rPr lang="de-DE" sz="1300" baseline="0" dirty="0" smtClean="0">
                          <a:latin typeface="Century Gothic"/>
                          <a:cs typeface="Century Gothic"/>
                        </a:rPr>
                        <a:t>26.11.2014</a:t>
                      </a:r>
                      <a:endParaRPr lang="de-DE" sz="1300" dirty="0">
                        <a:latin typeface="Century Gothic"/>
                        <a:cs typeface="Century Gothic"/>
                      </a:endParaRPr>
                    </a:p>
                  </a:txBody>
                  <a:tcPr/>
                </a:tc>
                <a:tc>
                  <a:txBody>
                    <a:bodyPr/>
                    <a:lstStyle/>
                    <a:p>
                      <a:r>
                        <a:rPr lang="de-DE" sz="1300" baseline="0" dirty="0" smtClean="0">
                          <a:latin typeface="Century Gothic"/>
                          <a:cs typeface="Century Gothic"/>
                        </a:rPr>
                        <a:t>Grundelemente</a:t>
                      </a:r>
                      <a:endParaRPr lang="de-DE" sz="1300" dirty="0">
                        <a:latin typeface="Century Gothic"/>
                        <a:cs typeface="Century Gothic"/>
                      </a:endParaRPr>
                    </a:p>
                  </a:txBody>
                  <a:tcPr/>
                </a:tc>
                <a:tc>
                  <a:txBody>
                    <a:bodyPr/>
                    <a:lstStyle/>
                    <a:p>
                      <a:pPr marL="285750" indent="-285750">
                        <a:buFont typeface="Arial" panose="020B0604020202020204" pitchFamily="34" charset="0"/>
                        <a:buChar char="•"/>
                      </a:pPr>
                      <a:r>
                        <a:rPr lang="de-DE" sz="1300" baseline="0" dirty="0" smtClean="0">
                          <a:latin typeface="Century Gothic"/>
                          <a:cs typeface="Century Gothic"/>
                        </a:rPr>
                        <a:t>Storyboard</a:t>
                      </a:r>
                    </a:p>
                    <a:p>
                      <a:pPr marL="285750" indent="-285750">
                        <a:buFont typeface="Wingdings" charset="2"/>
                        <a:buChar char="Ø"/>
                      </a:pPr>
                      <a:r>
                        <a:rPr lang="de-DE" sz="1300" baseline="0" dirty="0" smtClean="0">
                          <a:latin typeface="Century Gothic"/>
                          <a:cs typeface="Century Gothic"/>
                        </a:rPr>
                        <a:t>Story (alle)</a:t>
                      </a:r>
                    </a:p>
                    <a:p>
                      <a:pPr marL="285750" indent="-285750">
                        <a:buFont typeface="Wingdings" charset="2"/>
                        <a:buChar char="Ø"/>
                      </a:pPr>
                      <a:r>
                        <a:rPr lang="de-DE" sz="1300" baseline="0" dirty="0" smtClean="0">
                          <a:latin typeface="Century Gothic"/>
                          <a:cs typeface="Century Gothic"/>
                        </a:rPr>
                        <a:t>Skizze (Sonia)</a:t>
                      </a:r>
                    </a:p>
                    <a:p>
                      <a:pPr marL="285750" indent="-285750">
                        <a:buFont typeface="Wingdings" charset="2"/>
                        <a:buChar char="Ø"/>
                      </a:pPr>
                      <a:r>
                        <a:rPr lang="de-DE" sz="1300" baseline="0" dirty="0" smtClean="0">
                          <a:latin typeface="Century Gothic"/>
                          <a:cs typeface="Century Gothic"/>
                        </a:rPr>
                        <a:t>Video (alle)</a:t>
                      </a:r>
                    </a:p>
                    <a:p>
                      <a:pPr marL="285750" indent="-285750">
                        <a:buFont typeface="Arial" panose="020B0604020202020204" pitchFamily="34" charset="0"/>
                        <a:buChar char="•"/>
                      </a:pPr>
                      <a:r>
                        <a:rPr lang="de-DE" sz="1300" baseline="0" dirty="0" smtClean="0">
                          <a:latin typeface="Century Gothic"/>
                          <a:cs typeface="Century Gothic"/>
                        </a:rPr>
                        <a:t>Erste Versionen der 3D-Objekte</a:t>
                      </a:r>
                    </a:p>
                    <a:p>
                      <a:pPr marL="285750" indent="-285750">
                        <a:buFont typeface="Wingdings" charset="2"/>
                        <a:buChar char="Ø"/>
                      </a:pPr>
                      <a:r>
                        <a:rPr lang="de-DE" sz="1300" baseline="0" dirty="0" smtClean="0">
                          <a:latin typeface="Century Gothic"/>
                          <a:cs typeface="Century Gothic"/>
                        </a:rPr>
                        <a:t>Tardis (Sonia)</a:t>
                      </a:r>
                    </a:p>
                    <a:p>
                      <a:pPr marL="285750" indent="-285750">
                        <a:buFont typeface="Wingdings" charset="2"/>
                        <a:buChar char="Ø"/>
                      </a:pPr>
                      <a:r>
                        <a:rPr lang="de-DE" sz="1300" baseline="0" dirty="0" smtClean="0">
                          <a:latin typeface="Century Gothic"/>
                          <a:cs typeface="Century Gothic"/>
                        </a:rPr>
                        <a:t>Dalek (Elif)</a:t>
                      </a:r>
                    </a:p>
                    <a:p>
                      <a:pPr marL="285750" indent="-285750">
                        <a:buFont typeface="Wingdings" charset="2"/>
                        <a:buChar char="Ø"/>
                      </a:pPr>
                      <a:r>
                        <a:rPr lang="de-DE" sz="1300" baseline="0" dirty="0" smtClean="0">
                          <a:latin typeface="Century Gothic"/>
                          <a:cs typeface="Century Gothic"/>
                        </a:rPr>
                        <a:t>Blume (Janine)</a:t>
                      </a:r>
                    </a:p>
                    <a:p>
                      <a:pPr marL="171450" indent="-171450">
                        <a:buFont typeface="Arial"/>
                        <a:buChar char="•"/>
                      </a:pPr>
                      <a:r>
                        <a:rPr lang="de-DE" sz="1300" baseline="0" dirty="0" smtClean="0">
                          <a:latin typeface="Century Gothic"/>
                          <a:cs typeface="Century Gothic"/>
                        </a:rPr>
                        <a:t>Planungspräsentation (alle)</a:t>
                      </a:r>
                    </a:p>
                  </a:txBody>
                  <a:tcPr/>
                </a:tc>
              </a:tr>
              <a:tr h="2129294">
                <a:tc>
                  <a:txBody>
                    <a:bodyPr/>
                    <a:lstStyle/>
                    <a:p>
                      <a:r>
                        <a:rPr lang="de-DE" sz="1300" dirty="0" smtClean="0">
                          <a:latin typeface="Century Gothic"/>
                          <a:cs typeface="Century Gothic"/>
                        </a:rPr>
                        <a:t>03.12.2014</a:t>
                      </a:r>
                      <a:endParaRPr lang="de-DE" sz="1300" dirty="0">
                        <a:latin typeface="Century Gothic"/>
                        <a:cs typeface="Century Gothic"/>
                      </a:endParaRPr>
                    </a:p>
                  </a:txBody>
                  <a:tcPr/>
                </a:tc>
                <a:tc>
                  <a:txBody>
                    <a:bodyPr/>
                    <a:lstStyle/>
                    <a:p>
                      <a:r>
                        <a:rPr lang="de-DE" sz="1300" dirty="0" smtClean="0">
                          <a:latin typeface="Century Gothic"/>
                          <a:cs typeface="Century Gothic"/>
                        </a:rPr>
                        <a:t>Rohfassung</a:t>
                      </a:r>
                    </a:p>
                  </a:txBody>
                  <a:tcPr/>
                </a:tc>
                <a:tc>
                  <a:txBody>
                    <a:bodyPr/>
                    <a:lstStyle/>
                    <a:p>
                      <a:pPr marL="285750" indent="-285750">
                        <a:buFont typeface="Arial" panose="020B0604020202020204" pitchFamily="34" charset="0"/>
                        <a:buChar char="•"/>
                      </a:pPr>
                      <a:r>
                        <a:rPr lang="de-DE" sz="1300" dirty="0" smtClean="0">
                          <a:latin typeface="Century Gothic"/>
                          <a:cs typeface="Century Gothic"/>
                        </a:rPr>
                        <a:t>Texturen (alle)</a:t>
                      </a:r>
                    </a:p>
                    <a:p>
                      <a:pPr marL="285750" indent="-285750">
                        <a:buFont typeface="Arial" panose="020B0604020202020204" pitchFamily="34" charset="0"/>
                        <a:buChar char="•"/>
                      </a:pPr>
                      <a:r>
                        <a:rPr lang="de-DE" sz="1300" dirty="0" smtClean="0">
                          <a:latin typeface="Century Gothic"/>
                          <a:cs typeface="Century Gothic"/>
                        </a:rPr>
                        <a:t>Aufnahme der Sounds (alle)</a:t>
                      </a:r>
                    </a:p>
                    <a:p>
                      <a:pPr marL="285750" indent="-285750">
                        <a:buFont typeface="Arial" panose="020B0604020202020204" pitchFamily="34" charset="0"/>
                        <a:buChar char="•"/>
                      </a:pPr>
                      <a:r>
                        <a:rPr lang="de-DE" sz="1300" dirty="0" smtClean="0">
                          <a:latin typeface="Century Gothic"/>
                          <a:cs typeface="Century Gothic"/>
                        </a:rPr>
                        <a:t>Kamerafahrten (</a:t>
                      </a:r>
                      <a:r>
                        <a:rPr lang="de-DE" sz="1300" dirty="0" err="1" smtClean="0">
                          <a:latin typeface="Century Gothic"/>
                          <a:cs typeface="Century Gothic"/>
                        </a:rPr>
                        <a:t>Sonia,Elif</a:t>
                      </a:r>
                      <a:r>
                        <a:rPr lang="de-DE" sz="1300" dirty="0" smtClean="0">
                          <a:latin typeface="Century Gothic"/>
                          <a:cs typeface="Century Gothic"/>
                        </a:rPr>
                        <a:t>)</a:t>
                      </a:r>
                    </a:p>
                    <a:p>
                      <a:pPr marL="285750" indent="-285750">
                        <a:buFont typeface="Arial" panose="020B0604020202020204" pitchFamily="34" charset="0"/>
                        <a:buChar char="•"/>
                      </a:pPr>
                      <a:r>
                        <a:rPr lang="de-DE" sz="1300" dirty="0" smtClean="0">
                          <a:latin typeface="Century Gothic"/>
                          <a:cs typeface="Century Gothic"/>
                        </a:rPr>
                        <a:t>Modellierung (alle)</a:t>
                      </a:r>
                      <a:endParaRPr lang="de-DE" sz="1300" u="sng" dirty="0" smtClean="0">
                        <a:latin typeface="Century Gothic"/>
                        <a:cs typeface="Century Gothic"/>
                      </a:endParaRPr>
                    </a:p>
                    <a:p>
                      <a:pPr marL="285750" indent="-285750">
                        <a:buFont typeface="Wingdings" charset="2"/>
                        <a:buChar char="Ø"/>
                      </a:pPr>
                      <a:r>
                        <a:rPr lang="de-DE" sz="1300" dirty="0" smtClean="0">
                          <a:latin typeface="Century Gothic"/>
                          <a:cs typeface="Century Gothic"/>
                        </a:rPr>
                        <a:t>Nebencharaktere</a:t>
                      </a:r>
                    </a:p>
                    <a:p>
                      <a:pPr marL="285750" indent="-285750">
                        <a:buFont typeface="Symbol" charset="2"/>
                        <a:buChar char="-"/>
                      </a:pPr>
                      <a:r>
                        <a:rPr lang="de-DE" sz="1300" dirty="0" smtClean="0">
                          <a:latin typeface="Century Gothic"/>
                          <a:cs typeface="Century Gothic"/>
                        </a:rPr>
                        <a:t>Tier (Sonia)</a:t>
                      </a:r>
                    </a:p>
                    <a:p>
                      <a:pPr marL="285750" indent="-285750">
                        <a:buFont typeface="Symbol" charset="2"/>
                        <a:buChar char="-"/>
                      </a:pPr>
                      <a:r>
                        <a:rPr lang="de-DE" sz="1300" dirty="0" smtClean="0">
                          <a:latin typeface="Century Gothic"/>
                          <a:cs typeface="Century Gothic"/>
                        </a:rPr>
                        <a:t>Hand (Elif)</a:t>
                      </a:r>
                    </a:p>
                    <a:p>
                      <a:pPr marL="285750" indent="-285750">
                        <a:buFont typeface="Symbol" charset="2"/>
                        <a:buChar char="-"/>
                      </a:pPr>
                      <a:r>
                        <a:rPr lang="de-DE" sz="1300" baseline="0" dirty="0" smtClean="0">
                          <a:latin typeface="Century Gothic"/>
                          <a:cs typeface="Century Gothic"/>
                        </a:rPr>
                        <a:t>Bein (Janine)</a:t>
                      </a:r>
                      <a:endParaRPr lang="de-DE" sz="1300" dirty="0" smtClean="0">
                        <a:latin typeface="Century Gothic"/>
                        <a:cs typeface="Century Gothic"/>
                      </a:endParaRPr>
                    </a:p>
                    <a:p>
                      <a:pPr marL="285750" indent="-285750">
                        <a:buFont typeface="Wingdings" charset="2"/>
                        <a:buChar char="Ø"/>
                      </a:pPr>
                      <a:r>
                        <a:rPr lang="de-DE" sz="1300" dirty="0" smtClean="0">
                          <a:latin typeface="Century Gothic"/>
                          <a:cs typeface="Century Gothic"/>
                        </a:rPr>
                        <a:t>Landschaften(alle)</a:t>
                      </a:r>
                    </a:p>
                    <a:p>
                      <a:pPr marL="285750" indent="-285750">
                        <a:buFont typeface="Wingdings" charset="2"/>
                        <a:buChar char="Ø"/>
                      </a:pPr>
                      <a:r>
                        <a:rPr lang="de-DE" sz="1300" dirty="0" smtClean="0">
                          <a:latin typeface="Century Gothic"/>
                          <a:cs typeface="Century Gothic"/>
                        </a:rPr>
                        <a:t>Restliche Objekte (alle)</a:t>
                      </a:r>
                    </a:p>
                    <a:p>
                      <a:pPr marL="285750" indent="-285750">
                        <a:buFont typeface="Arial"/>
                        <a:buChar char="•"/>
                      </a:pPr>
                      <a:r>
                        <a:rPr lang="de-DE" sz="1300" dirty="0" smtClean="0">
                          <a:latin typeface="Century Gothic"/>
                          <a:cs typeface="Century Gothic"/>
                        </a:rPr>
                        <a:t>Erstellung der ersten Animationen(alle)</a:t>
                      </a:r>
                    </a:p>
                  </a:txBody>
                  <a:tcPr/>
                </a:tc>
              </a:tr>
              <a:tr h="833202">
                <a:tc>
                  <a:txBody>
                    <a:bodyPr/>
                    <a:lstStyle/>
                    <a:p>
                      <a:r>
                        <a:rPr lang="de-DE" sz="1300" dirty="0" smtClean="0">
                          <a:latin typeface="Century Gothic"/>
                          <a:cs typeface="Century Gothic"/>
                        </a:rPr>
                        <a:t>10.12.2014</a:t>
                      </a:r>
                      <a:endParaRPr lang="de-DE" sz="1300" dirty="0">
                        <a:latin typeface="Century Gothic"/>
                        <a:cs typeface="Century Gothic"/>
                      </a:endParaRPr>
                    </a:p>
                  </a:txBody>
                  <a:tcPr/>
                </a:tc>
                <a:tc>
                  <a:txBody>
                    <a:bodyPr/>
                    <a:lstStyle/>
                    <a:p>
                      <a:r>
                        <a:rPr lang="de-DE" sz="1300" dirty="0" smtClean="0">
                          <a:latin typeface="Century Gothic"/>
                          <a:cs typeface="Century Gothic"/>
                        </a:rPr>
                        <a:t>Erweiterung</a:t>
                      </a:r>
                      <a:endParaRPr lang="de-DE" sz="1300" dirty="0">
                        <a:latin typeface="Century Gothic"/>
                        <a:cs typeface="Century Gothic"/>
                      </a:endParaRPr>
                    </a:p>
                  </a:txBody>
                  <a:tcPr/>
                </a:tc>
                <a:tc>
                  <a:txBody>
                    <a:bodyPr/>
                    <a:lstStyle/>
                    <a:p>
                      <a:pPr marL="285750" indent="-285750">
                        <a:buFont typeface="Arial" panose="020B0604020202020204" pitchFamily="34" charset="0"/>
                        <a:buChar char="•"/>
                      </a:pPr>
                      <a:r>
                        <a:rPr lang="de-DE" sz="1300" baseline="0" dirty="0" smtClean="0">
                          <a:latin typeface="Century Gothic"/>
                          <a:cs typeface="Century Gothic"/>
                        </a:rPr>
                        <a:t>Einstellen von Realistischem Licht und Schatten (alle)</a:t>
                      </a:r>
                    </a:p>
                    <a:p>
                      <a:pPr marL="285750" indent="-285750">
                        <a:buFont typeface="Arial" panose="020B0604020202020204" pitchFamily="34" charset="0"/>
                        <a:buChar char="•"/>
                      </a:pPr>
                      <a:r>
                        <a:rPr lang="de-DE" sz="1300" baseline="0" dirty="0" smtClean="0">
                          <a:latin typeface="Century Gothic"/>
                          <a:cs typeface="Century Gothic"/>
                        </a:rPr>
                        <a:t>Einfügen der Sounds (alle)</a:t>
                      </a:r>
                    </a:p>
                    <a:p>
                      <a:pPr marL="285750" indent="-285750">
                        <a:buFont typeface="Arial" panose="020B0604020202020204" pitchFamily="34" charset="0"/>
                        <a:buChar char="•"/>
                      </a:pPr>
                      <a:r>
                        <a:rPr lang="de-DE" sz="1300" baseline="0" dirty="0" smtClean="0">
                          <a:latin typeface="Century Gothic"/>
                          <a:cs typeface="Century Gothic"/>
                        </a:rPr>
                        <a:t>Überarbeitete Version der Objekte (alle)</a:t>
                      </a:r>
                    </a:p>
                    <a:p>
                      <a:pPr marL="285750" indent="-285750">
                        <a:buFont typeface="Arial" panose="020B0604020202020204" pitchFamily="34" charset="0"/>
                        <a:buChar char="•"/>
                      </a:pPr>
                      <a:r>
                        <a:rPr lang="de-DE" sz="1300" baseline="0" dirty="0" smtClean="0">
                          <a:latin typeface="Century Gothic"/>
                          <a:cs typeface="Century Gothic"/>
                        </a:rPr>
                        <a:t>Fertigstellung der Animationen (alle)</a:t>
                      </a:r>
                    </a:p>
                  </a:txBody>
                  <a:tcPr/>
                </a:tc>
              </a:tr>
              <a:tr h="833202">
                <a:tc>
                  <a:txBody>
                    <a:bodyPr/>
                    <a:lstStyle/>
                    <a:p>
                      <a:r>
                        <a:rPr lang="de-DE" sz="1300" dirty="0" smtClean="0">
                          <a:latin typeface="Century Gothic"/>
                          <a:cs typeface="Century Gothic"/>
                        </a:rPr>
                        <a:t>17.12.2014</a:t>
                      </a:r>
                      <a:endParaRPr lang="de-DE" sz="1300" dirty="0">
                        <a:latin typeface="Century Gothic"/>
                        <a:cs typeface="Century Gothic"/>
                      </a:endParaRPr>
                    </a:p>
                  </a:txBody>
                  <a:tcPr/>
                </a:tc>
                <a:tc>
                  <a:txBody>
                    <a:bodyPr/>
                    <a:lstStyle/>
                    <a:p>
                      <a:r>
                        <a:rPr lang="de-DE" sz="1300" dirty="0" smtClean="0">
                          <a:latin typeface="Century Gothic"/>
                          <a:cs typeface="Century Gothic"/>
                        </a:rPr>
                        <a:t>Fertigstellung</a:t>
                      </a:r>
                      <a:endParaRPr lang="de-DE" sz="1300" dirty="0">
                        <a:latin typeface="Century Gothic"/>
                        <a:cs typeface="Century Gothic"/>
                      </a:endParaRPr>
                    </a:p>
                  </a:txBody>
                  <a:tcPr/>
                </a:tc>
                <a:tc>
                  <a:txBody>
                    <a:bodyPr/>
                    <a:lstStyle/>
                    <a:p>
                      <a:pPr marL="171450" indent="-171450">
                        <a:buFont typeface="Arial"/>
                        <a:buChar char="•"/>
                      </a:pPr>
                      <a:r>
                        <a:rPr lang="de-DE" sz="1300" baseline="0" dirty="0" smtClean="0">
                          <a:latin typeface="Century Gothic"/>
                          <a:cs typeface="Century Gothic"/>
                        </a:rPr>
                        <a:t>Feinschliff (alle)</a:t>
                      </a:r>
                    </a:p>
                    <a:p>
                      <a:pPr marL="171450" indent="-171450">
                        <a:buFont typeface="Arial"/>
                        <a:buChar char="•"/>
                      </a:pPr>
                      <a:r>
                        <a:rPr lang="de-DE" sz="1300" baseline="0" dirty="0" smtClean="0">
                          <a:latin typeface="Century Gothic"/>
                          <a:cs typeface="Century Gothic"/>
                        </a:rPr>
                        <a:t>Rendern des Endvideos (alle)</a:t>
                      </a:r>
                    </a:p>
                    <a:p>
                      <a:pPr marL="171450" indent="-171450">
                        <a:buFont typeface="Arial"/>
                        <a:buChar char="•"/>
                      </a:pPr>
                      <a:r>
                        <a:rPr lang="de-DE" sz="1300" baseline="0" dirty="0" smtClean="0">
                          <a:latin typeface="Century Gothic"/>
                          <a:cs typeface="Century Gothic"/>
                        </a:rPr>
                        <a:t>Fertigungen der Abschlusspräsentation (alle)</a:t>
                      </a:r>
                    </a:p>
                    <a:p>
                      <a:endParaRPr lang="de-DE" sz="1300" baseline="0" dirty="0" smtClean="0">
                        <a:latin typeface="Century Gothic"/>
                        <a:cs typeface="Century Gothic"/>
                      </a:endParaRPr>
                    </a:p>
                  </a:txBody>
                  <a:tcPr/>
                </a:tc>
              </a:tr>
            </a:tbl>
          </a:graphicData>
        </a:graphic>
      </p:graphicFrame>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6990412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reibset">
  <a:themeElements>
    <a:clrScheme name="Schreibset">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Schreibset">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chreibs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Schreibset.thmx</Template>
  <TotalTime>0</TotalTime>
  <Words>1219</Words>
  <Application>Microsoft Macintosh PowerPoint</Application>
  <PresentationFormat>Bildschirmpräsentation (4:3)</PresentationFormat>
  <Paragraphs>238</Paragraphs>
  <Slides>30</Slides>
  <Notes>0</Notes>
  <HiddenSlides>0</HiddenSlides>
  <MMClips>0</MMClips>
  <ScaleCrop>false</ScaleCrop>
  <HeadingPairs>
    <vt:vector size="4" baseType="variant">
      <vt:variant>
        <vt:lpstr>Design</vt:lpstr>
      </vt:variant>
      <vt:variant>
        <vt:i4>1</vt:i4>
      </vt:variant>
      <vt:variant>
        <vt:lpstr>Folientitel</vt:lpstr>
      </vt:variant>
      <vt:variant>
        <vt:i4>30</vt:i4>
      </vt:variant>
    </vt:vector>
  </HeadingPairs>
  <TitlesOfParts>
    <vt:vector size="31" baseType="lpstr">
      <vt:lpstr>Schreibset</vt:lpstr>
      <vt:lpstr>Exterminate!</vt:lpstr>
      <vt:lpstr>Gliederung</vt:lpstr>
      <vt:lpstr>Video</vt:lpstr>
      <vt:lpstr>Groesste Herausforderungen und Loesung</vt:lpstr>
      <vt:lpstr>Effekte</vt:lpstr>
      <vt:lpstr>Effekte</vt:lpstr>
      <vt:lpstr>Effekte</vt:lpstr>
      <vt:lpstr>Effekte</vt:lpstr>
      <vt:lpstr>Zeitplan</vt:lpstr>
      <vt:lpstr>Realer Zeitplan</vt:lpstr>
      <vt:lpstr>Lessons Learned</vt:lpstr>
      <vt:lpstr>Anhang</vt:lpstr>
      <vt:lpstr>Beschreibung</vt:lpstr>
      <vt:lpstr>StoryBoard</vt:lpstr>
      <vt:lpstr>StoryBoard</vt:lpstr>
      <vt:lpstr>StoryBoard</vt:lpstr>
      <vt:lpstr>StoryBoard</vt:lpstr>
      <vt:lpstr>StoryBoard</vt:lpstr>
      <vt:lpstr>StoryBoard</vt:lpstr>
      <vt:lpstr>StoryBoard</vt:lpstr>
      <vt:lpstr>StoryBoard</vt:lpstr>
      <vt:lpstr>StoryBoard</vt:lpstr>
      <vt:lpstr>StoryBoard</vt:lpstr>
      <vt:lpstr>Welche Objekte sind Notwendig?</vt:lpstr>
      <vt:lpstr>Welche Animationen sind Notwendig?</vt:lpstr>
      <vt:lpstr>Zeitplan</vt:lpstr>
      <vt:lpstr>Risiken</vt:lpstr>
      <vt:lpstr>PowerPoint-Präsentation</vt:lpstr>
      <vt:lpstr>Quellen</vt:lpstr>
      <vt:lpstr>Quellen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Elif Atmaca</dc:creator>
  <cp:lastModifiedBy>Elif Atmaca</cp:lastModifiedBy>
  <cp:revision>16</cp:revision>
  <dcterms:created xsi:type="dcterms:W3CDTF">2014-11-25T08:50:59Z</dcterms:created>
  <dcterms:modified xsi:type="dcterms:W3CDTF">2014-12-17T22:28:08Z</dcterms:modified>
</cp:coreProperties>
</file>